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4"/>
  </p:notesMasterIdLst>
  <p:sldIdLst>
    <p:sldId id="256" r:id="rId2"/>
    <p:sldId id="258" r:id="rId3"/>
    <p:sldId id="267" r:id="rId4"/>
    <p:sldId id="268" r:id="rId5"/>
    <p:sldId id="271" r:id="rId6"/>
    <p:sldId id="269" r:id="rId7"/>
    <p:sldId id="272" r:id="rId8"/>
    <p:sldId id="270" r:id="rId9"/>
    <p:sldId id="291" r:id="rId10"/>
    <p:sldId id="303" r:id="rId11"/>
    <p:sldId id="293" r:id="rId12"/>
    <p:sldId id="299" r:id="rId13"/>
    <p:sldId id="297" r:id="rId14"/>
    <p:sldId id="302" r:id="rId15"/>
    <p:sldId id="300" r:id="rId16"/>
    <p:sldId id="304" r:id="rId17"/>
    <p:sldId id="298" r:id="rId18"/>
    <p:sldId id="305" r:id="rId19"/>
    <p:sldId id="277" r:id="rId20"/>
    <p:sldId id="290" r:id="rId21"/>
    <p:sldId id="301" r:id="rId22"/>
    <p:sldId id="295" r:id="rId23"/>
    <p:sldId id="274" r:id="rId24"/>
    <p:sldId id="286" r:id="rId25"/>
    <p:sldId id="287" r:id="rId26"/>
    <p:sldId id="281" r:id="rId27"/>
    <p:sldId id="279" r:id="rId28"/>
    <p:sldId id="285" r:id="rId29"/>
    <p:sldId id="282" r:id="rId30"/>
    <p:sldId id="280" r:id="rId31"/>
    <p:sldId id="278" r:id="rId32"/>
    <p:sldId id="283" r:id="rId33"/>
  </p:sldIdLst>
  <p:sldSz cx="12192000" cy="6858000"/>
  <p:notesSz cx="6858000" cy="9144000"/>
  <p:embeddedFontLs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91129" initials="1" lastIdx="1" clrIdx="0">
    <p:extLst>
      <p:ext uri="{19B8F6BF-5375-455C-9EA6-DF929625EA0E}">
        <p15:presenceInfo xmlns:p15="http://schemas.microsoft.com/office/powerpoint/2012/main" userId="f8bf1c5a9f54be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169"/>
    <a:srgbClr val="FFE767"/>
    <a:srgbClr val="F2C64A"/>
    <a:srgbClr val="FFF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70" autoAdjust="0"/>
  </p:normalViewPr>
  <p:slideViewPr>
    <p:cSldViewPr snapToGrid="0">
      <p:cViewPr varScale="1">
        <p:scale>
          <a:sx n="80" d="100"/>
          <a:sy n="80" d="100"/>
        </p:scale>
        <p:origin x="24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18T23:02:19.08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18T23:02:19.08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18T23:02:19.08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18T23:02:19.08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18T23:02:19.08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18T23:02:19.08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18T23:02:19.08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64FE0-7045-4BF5-B6BA-6DA74C3B416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371E00-C5BB-48D6-8BED-3F8BB2E56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679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스토브리그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(Stove League)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의미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야구가 끝난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비시즌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시기에 팀 전력 보강을 위해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선수영입과 연봉협상에 나서는 것을 지칭한다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시즌이 끝난 후 팬들이 난롯가에 둘러앉아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선수들의 연봉 협상이나 트레이드 등에 관해 입씨름을 벌이는 데서 비롯된 말이다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71E00-C5BB-48D6-8BED-3F8BB2E56E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907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메이저리그의 만년 하위 팀 오클랜드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애슬레틱스의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단장 빌리 빈이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보여준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연승의 기적을 보여준 영화가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머니볼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(2011)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인데요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71E00-C5BB-48D6-8BED-3F8BB2E56E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503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야구의 모든 통계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스탯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71E00-C5BB-48D6-8BED-3F8BB2E56E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670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F4E55-75F3-42C3-92A4-6410F9913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22FB2C-FEFC-497A-B230-015C2C18E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655D2D-D4DB-4863-A99D-7349B50F4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E964E-15F6-439A-B719-5B83E8A035AE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4569E-A82C-484E-950F-F4A3723AB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94B6ED-5E95-443E-A191-AEA163757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B91B-992C-4833-B73B-BA38BE62D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205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E5D41-DFAF-49DD-8FF4-2BF9A980C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47973C-916C-4A59-9ACD-5A46E8948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392F2E-21BF-466B-A655-88C31B56D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E964E-15F6-439A-B719-5B83E8A035AE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71FCBB-75E1-4BBD-88C9-DFB7908E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27265E-83B2-459E-888F-6F64F215C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B91B-992C-4833-B73B-BA38BE62D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308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9F49FA-2BC2-4C07-95E3-6CCC86B892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17AADD-17FA-49BD-9B70-77F7386F38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5F1D6-576F-4DA8-892D-8757A805A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E964E-15F6-439A-B719-5B83E8A035AE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354A19-C34F-4403-92C8-C58EC87B5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43185B-8148-4F86-B0E1-0E60A35A2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B91B-992C-4833-B73B-BA38BE62D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23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D3256B-F6FF-499B-8B5D-7CA723F32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9C61F0-B0FC-4BF9-8F16-A63E340FE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DBA914-477F-4AF3-8167-835151F63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E964E-15F6-439A-B719-5B83E8A035AE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580C78-AE5A-4637-A0F6-1FF2F19C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04F39-FB08-4FE4-A722-2E43E91C9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B91B-992C-4833-B73B-BA38BE62D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39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A19C7-B2EF-4DEB-9F26-1660C745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7818F7-6BE9-418C-B464-E2A4C001C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918753-23A8-4316-8D7F-0D2FD16EC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E964E-15F6-439A-B719-5B83E8A035AE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93FBB3-80B6-400C-83AC-4C250E6C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6D2E3F-AA19-48B4-8C70-C40593D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B91B-992C-4833-B73B-BA38BE62D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077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89D8F4-5CD0-4F1D-8371-304BFAB99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9E834B-9E3C-4E1B-9356-B81AB1932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544CD1-15DE-4133-BC8D-31E494B47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BB91A2-94E8-4D02-B0CA-4BCE42387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E964E-15F6-439A-B719-5B83E8A035AE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1FD20F-BAC9-409F-A128-88C515E5F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EF06B6-DF87-4757-B642-F35C70AF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B91B-992C-4833-B73B-BA38BE62D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DE220-62DD-455A-ACF7-E4D316DBE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238E94-7DEC-43E9-A188-00C6FF7F8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E2DB02-2A3F-4D91-9063-3A1CB57FB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C9BA5D-5329-4D15-A006-28A057C4E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DD8665-7C13-44E2-A591-5056415F44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53ED9A1-5BBF-42F6-9811-C344A6BAB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E964E-15F6-439A-B719-5B83E8A035AE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52FB85-C940-44E0-BCE7-C19D1AF46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D2062D-CCB1-46EB-B4AD-5C4C3BED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B91B-992C-4833-B73B-BA38BE62D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209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8B1882-820E-4D31-AD40-F867664DE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9C39A5-D019-498F-9235-997518107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E964E-15F6-439A-B719-5B83E8A035AE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BE8CF8-9A59-495E-8E3F-250CBA9A9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5C3F58-4C48-43DD-B7AF-F2F49CE8A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B91B-992C-4833-B73B-BA38BE62D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38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43135D-9503-4815-8D7A-AEE14D590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E964E-15F6-439A-B719-5B83E8A035AE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25269C-A79B-4E54-9820-90E8602C6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5EE088-432C-4C77-9E01-8B51FD740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B91B-992C-4833-B73B-BA38BE62D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729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B825C7-E3E4-4BF9-8EC4-90EB549DF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5C02F0-F8DE-4B15-B324-B7E02BE8E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9448BB-1E69-46CB-BBA4-320F3CB18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005E2F-8E4F-4B35-B140-2E6D1D8E7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E964E-15F6-439A-B719-5B83E8A035AE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907DF9-52BF-4A2C-8582-4567C8D1D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78FFAC-B9F0-4CE2-82E9-225F0841E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B91B-992C-4833-B73B-BA38BE62D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28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DC666-E657-41FB-833F-BF22A740E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524C963-4F20-4C66-9FD3-7811A557D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467675-D8F0-4049-8D0C-D88B08351D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725206-C563-444B-A36F-760C95376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E964E-15F6-439A-B719-5B83E8A035AE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DC2AC3-CC16-4992-B425-2706DABB0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B90501-11A1-4313-9D0B-1AD98FF85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B91B-992C-4833-B73B-BA38BE62D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20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27ADAC-8013-4840-9D6C-B9BE20EC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FF57E2-06D3-4DFB-8BCF-1532BD36B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BA0B1F-86D3-4FED-B17B-9BF97AB1FB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E964E-15F6-439A-B719-5B83E8A035AE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EF896F-6AE5-4F8E-8253-B295955CD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A6BF0E-00C1-4AB8-982C-FF6CA0E93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EB91B-992C-4833-B73B-BA38BE62D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.xml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comments" Target="../comments/commen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12" Type="http://schemas.openxmlformats.org/officeDocument/2006/relationships/comments" Target="../comments/comment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21.png"/><Relationship Id="rId5" Type="http://schemas.openxmlformats.org/officeDocument/2006/relationships/image" Target="../media/image2.svg"/><Relationship Id="rId10" Type="http://schemas.openxmlformats.org/officeDocument/2006/relationships/image" Target="../media/image20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comments" Target="../comments/commen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10" Type="http://schemas.openxmlformats.org/officeDocument/2006/relationships/comments" Target="../comments/comment7.xml"/><Relationship Id="rId4" Type="http://schemas.openxmlformats.org/officeDocument/2006/relationships/image" Target="../media/image1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jp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10" Type="http://schemas.openxmlformats.org/officeDocument/2006/relationships/image" Target="../media/image8.jpg"/><Relationship Id="rId4" Type="http://schemas.openxmlformats.org/officeDocument/2006/relationships/image" Target="../media/image5.png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10.jpg"/><Relationship Id="rId4" Type="http://schemas.openxmlformats.org/officeDocument/2006/relationships/image" Target="../media/image6.svg"/><Relationship Id="rId9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10" Type="http://schemas.openxmlformats.org/officeDocument/2006/relationships/image" Target="../media/image13.jpg"/><Relationship Id="rId4" Type="http://schemas.openxmlformats.org/officeDocument/2006/relationships/image" Target="../media/image1.png"/><Relationship Id="rId9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comments" Target="../comments/comment1.xml"/><Relationship Id="rId4" Type="http://schemas.openxmlformats.org/officeDocument/2006/relationships/image" Target="../media/image6.svg"/><Relationship Id="rId9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comments" Target="../comments/comment2.xml"/><Relationship Id="rId4" Type="http://schemas.openxmlformats.org/officeDocument/2006/relationships/image" Target="../media/image6.svg"/><Relationship Id="rId9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6D0F0DF3-267E-4840-BD02-DBBA8643BA3D}"/>
              </a:ext>
            </a:extLst>
          </p:cNvPr>
          <p:cNvSpPr/>
          <p:nvPr/>
        </p:nvSpPr>
        <p:spPr>
          <a:xfrm>
            <a:off x="333371" y="1789611"/>
            <a:ext cx="11476185" cy="2527416"/>
          </a:xfrm>
          <a:prstGeom prst="rect">
            <a:avLst/>
          </a:prstGeom>
          <a:solidFill>
            <a:schemeClr val="bg1">
              <a:alpha val="50000"/>
            </a:schemeClr>
          </a:solidFill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819511" y="1976436"/>
            <a:ext cx="10372368" cy="2165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spc="300" dirty="0">
                <a:solidFill>
                  <a:srgbClr val="004169"/>
                </a:solidFill>
                <a:latin typeface="+mn-ea"/>
              </a:rPr>
              <a:t>야구데이터 전력지수를 통한 </a:t>
            </a:r>
            <a:endParaRPr lang="en-US" altLang="ko-KR" sz="4800" spc="300" dirty="0">
              <a:solidFill>
                <a:srgbClr val="004169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800" spc="300" dirty="0">
                <a:solidFill>
                  <a:srgbClr val="004169"/>
                </a:solidFill>
                <a:latin typeface="+mn-ea"/>
              </a:rPr>
              <a:t>팀별 승패 예측 알고리즘 모형화</a:t>
            </a:r>
            <a:endParaRPr lang="ko-KR" altLang="en-US" sz="4800" dirty="0">
              <a:solidFill>
                <a:srgbClr val="004169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86C2AD-14E5-432E-9D3C-D5601BD5FE7E}"/>
              </a:ext>
            </a:extLst>
          </p:cNvPr>
          <p:cNvSpPr/>
          <p:nvPr/>
        </p:nvSpPr>
        <p:spPr>
          <a:xfrm>
            <a:off x="-1" y="5162557"/>
            <a:ext cx="333373" cy="333373"/>
          </a:xfrm>
          <a:prstGeom prst="rect">
            <a:avLst/>
          </a:prstGeom>
          <a:solidFill>
            <a:srgbClr val="FFE76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C2854E-3781-4C3C-979B-039EF6A15C41}"/>
              </a:ext>
            </a:extLst>
          </p:cNvPr>
          <p:cNvSpPr/>
          <p:nvPr/>
        </p:nvSpPr>
        <p:spPr>
          <a:xfrm>
            <a:off x="333372" y="4829184"/>
            <a:ext cx="333373" cy="333373"/>
          </a:xfrm>
          <a:prstGeom prst="rect">
            <a:avLst/>
          </a:prstGeom>
          <a:solidFill>
            <a:srgbClr val="FFE76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A752A11-8F9B-4A61-BD53-248DEF95A8C6}"/>
              </a:ext>
            </a:extLst>
          </p:cNvPr>
          <p:cNvSpPr/>
          <p:nvPr/>
        </p:nvSpPr>
        <p:spPr>
          <a:xfrm>
            <a:off x="666745" y="4495811"/>
            <a:ext cx="333373" cy="333373"/>
          </a:xfrm>
          <a:prstGeom prst="rect">
            <a:avLst/>
          </a:prstGeom>
          <a:solidFill>
            <a:srgbClr val="FFE76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7A572-27FE-4F6F-80E2-FA2E01E43414}"/>
              </a:ext>
            </a:extLst>
          </p:cNvPr>
          <p:cNvSpPr/>
          <p:nvPr/>
        </p:nvSpPr>
        <p:spPr>
          <a:xfrm>
            <a:off x="1000117" y="4162438"/>
            <a:ext cx="333373" cy="333373"/>
          </a:xfrm>
          <a:prstGeom prst="rect">
            <a:avLst/>
          </a:prstGeom>
          <a:solidFill>
            <a:srgbClr val="FFE76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D3C550-5706-442A-BF11-6238EAE399A9}"/>
              </a:ext>
            </a:extLst>
          </p:cNvPr>
          <p:cNvSpPr/>
          <p:nvPr/>
        </p:nvSpPr>
        <p:spPr>
          <a:xfrm>
            <a:off x="333372" y="5495929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2EE068-BA97-493D-AE46-FB3C765D495D}"/>
              </a:ext>
            </a:extLst>
          </p:cNvPr>
          <p:cNvSpPr/>
          <p:nvPr/>
        </p:nvSpPr>
        <p:spPr>
          <a:xfrm>
            <a:off x="666745" y="5162557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E11EA0B-2D61-4A68-846F-861367BC2033}"/>
              </a:ext>
            </a:extLst>
          </p:cNvPr>
          <p:cNvSpPr/>
          <p:nvPr/>
        </p:nvSpPr>
        <p:spPr>
          <a:xfrm>
            <a:off x="1000117" y="4829184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A3216FE-25B8-4726-96A5-AD4E2D9CE1A9}"/>
              </a:ext>
            </a:extLst>
          </p:cNvPr>
          <p:cNvGrpSpPr/>
          <p:nvPr/>
        </p:nvGrpSpPr>
        <p:grpSpPr>
          <a:xfrm>
            <a:off x="1876425" y="2752555"/>
            <a:ext cx="677801" cy="654652"/>
            <a:chOff x="1795849" y="2022389"/>
            <a:chExt cx="677801" cy="654652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DDD6776-ED2C-495D-A69F-44722F2325C2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C475CE2-E4F9-44A8-97EC-48D99824D6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3E57BBA-176A-42B9-965F-3EE27E2903A3}"/>
              </a:ext>
            </a:extLst>
          </p:cNvPr>
          <p:cNvGrpSpPr/>
          <p:nvPr/>
        </p:nvGrpSpPr>
        <p:grpSpPr>
          <a:xfrm>
            <a:off x="2448075" y="3255911"/>
            <a:ext cx="399536" cy="385891"/>
            <a:chOff x="1795849" y="2022389"/>
            <a:chExt cx="677801" cy="654652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E3A2028-E8E4-44D0-B076-2B6E7F2CDDE4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ECB6314-63FB-48F2-8FD8-590DD50D08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753DF7FC-6689-4124-A8FF-15A5E966E805}"/>
              </a:ext>
            </a:extLst>
          </p:cNvPr>
          <p:cNvSpPr/>
          <p:nvPr/>
        </p:nvSpPr>
        <p:spPr>
          <a:xfrm rot="9000000">
            <a:off x="3232218" y="5138142"/>
            <a:ext cx="801746" cy="691160"/>
          </a:xfrm>
          <a:prstGeom prst="triangle">
            <a:avLst/>
          </a:prstGeom>
          <a:solidFill>
            <a:srgbClr val="FFF8D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F962E0B6-DE71-4F5D-882B-B629B74F855F}"/>
              </a:ext>
            </a:extLst>
          </p:cNvPr>
          <p:cNvSpPr/>
          <p:nvPr/>
        </p:nvSpPr>
        <p:spPr>
          <a:xfrm rot="9000000">
            <a:off x="3110903" y="4870077"/>
            <a:ext cx="801746" cy="691160"/>
          </a:xfrm>
          <a:prstGeom prst="triangle">
            <a:avLst/>
          </a:prstGeom>
          <a:noFill/>
          <a:ln w="57150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6A689E8-F999-4F04-96AF-9C59F9F44D21}"/>
              </a:ext>
            </a:extLst>
          </p:cNvPr>
          <p:cNvGrpSpPr/>
          <p:nvPr/>
        </p:nvGrpSpPr>
        <p:grpSpPr>
          <a:xfrm>
            <a:off x="9188734" y="573236"/>
            <a:ext cx="692837" cy="742424"/>
            <a:chOff x="8501443" y="921790"/>
            <a:chExt cx="692837" cy="742424"/>
          </a:xfrm>
        </p:grpSpPr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ACDEDF1D-A399-4C4F-A552-F87CAA4FD06C}"/>
                </a:ext>
              </a:extLst>
            </p:cNvPr>
            <p:cNvSpPr/>
            <p:nvPr/>
          </p:nvSpPr>
          <p:spPr>
            <a:xfrm rot="13500000">
              <a:off x="8462060" y="1132554"/>
              <a:ext cx="571043" cy="492278"/>
            </a:xfrm>
            <a:prstGeom prst="triangle">
              <a:avLst/>
            </a:prstGeom>
            <a:solidFill>
              <a:srgbClr val="FFF8D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3D9CA397-650F-41FD-802A-0AB20272F3B3}"/>
                </a:ext>
              </a:extLst>
            </p:cNvPr>
            <p:cNvSpPr/>
            <p:nvPr/>
          </p:nvSpPr>
          <p:spPr>
            <a:xfrm rot="13500000">
              <a:off x="8662619" y="961173"/>
              <a:ext cx="571043" cy="492278"/>
            </a:xfrm>
            <a:prstGeom prst="triangle">
              <a:avLst/>
            </a:prstGeom>
            <a:noFill/>
            <a:ln w="57150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0" name="화살표: 갈매기형 수장 49">
            <a:extLst>
              <a:ext uri="{FF2B5EF4-FFF2-40B4-BE49-F238E27FC236}">
                <a16:creationId xmlns:a16="http://schemas.microsoft.com/office/drawing/2014/main" id="{A8460877-2565-49EC-A44B-978E923AD099}"/>
              </a:ext>
            </a:extLst>
          </p:cNvPr>
          <p:cNvSpPr/>
          <p:nvPr/>
        </p:nvSpPr>
        <p:spPr>
          <a:xfrm>
            <a:off x="-380763" y="325882"/>
            <a:ext cx="1428269" cy="1939234"/>
          </a:xfrm>
          <a:prstGeom prst="chevron">
            <a:avLst/>
          </a:prstGeom>
          <a:solidFill>
            <a:srgbClr val="FFE7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화살표: 갈매기형 수장 50">
            <a:extLst>
              <a:ext uri="{FF2B5EF4-FFF2-40B4-BE49-F238E27FC236}">
                <a16:creationId xmlns:a16="http://schemas.microsoft.com/office/drawing/2014/main" id="{6988D031-B603-4585-A8EC-EEB21B0C6E76}"/>
              </a:ext>
            </a:extLst>
          </p:cNvPr>
          <p:cNvSpPr/>
          <p:nvPr/>
        </p:nvSpPr>
        <p:spPr>
          <a:xfrm>
            <a:off x="685116" y="325882"/>
            <a:ext cx="1428269" cy="1939234"/>
          </a:xfrm>
          <a:prstGeom prst="chevron">
            <a:avLst/>
          </a:prstGeom>
          <a:solidFill>
            <a:srgbClr val="FFE7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화살표: 갈매기형 수장 52">
            <a:extLst>
              <a:ext uri="{FF2B5EF4-FFF2-40B4-BE49-F238E27FC236}">
                <a16:creationId xmlns:a16="http://schemas.microsoft.com/office/drawing/2014/main" id="{8DDA5B5C-EE01-4376-A777-FC83644F0E98}"/>
              </a:ext>
            </a:extLst>
          </p:cNvPr>
          <p:cNvSpPr/>
          <p:nvPr/>
        </p:nvSpPr>
        <p:spPr>
          <a:xfrm rot="10800000">
            <a:off x="9843497" y="4742910"/>
            <a:ext cx="1045092" cy="1241143"/>
          </a:xfrm>
          <a:prstGeom prst="chevron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화살표: 갈매기형 수장 53">
            <a:extLst>
              <a:ext uri="{FF2B5EF4-FFF2-40B4-BE49-F238E27FC236}">
                <a16:creationId xmlns:a16="http://schemas.microsoft.com/office/drawing/2014/main" id="{5F54BD55-932F-407A-B605-6BDAF17C082D}"/>
              </a:ext>
            </a:extLst>
          </p:cNvPr>
          <p:cNvSpPr/>
          <p:nvPr/>
        </p:nvSpPr>
        <p:spPr>
          <a:xfrm rot="10800000">
            <a:off x="10694470" y="4742910"/>
            <a:ext cx="1045092" cy="1241143"/>
          </a:xfrm>
          <a:prstGeom prst="chevron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화살표: 갈매기형 수장 54">
            <a:extLst>
              <a:ext uri="{FF2B5EF4-FFF2-40B4-BE49-F238E27FC236}">
                <a16:creationId xmlns:a16="http://schemas.microsoft.com/office/drawing/2014/main" id="{8C7ED7AB-C9CA-4A07-8A27-2E609C00CBC1}"/>
              </a:ext>
            </a:extLst>
          </p:cNvPr>
          <p:cNvSpPr/>
          <p:nvPr/>
        </p:nvSpPr>
        <p:spPr>
          <a:xfrm rot="10800000">
            <a:off x="11545443" y="4742910"/>
            <a:ext cx="1045092" cy="1241143"/>
          </a:xfrm>
          <a:prstGeom prst="chevron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화살표: 갈매기형 수장 55">
            <a:extLst>
              <a:ext uri="{FF2B5EF4-FFF2-40B4-BE49-F238E27FC236}">
                <a16:creationId xmlns:a16="http://schemas.microsoft.com/office/drawing/2014/main" id="{B5D7FDEB-5D7D-4087-8597-607BA7482617}"/>
              </a:ext>
            </a:extLst>
          </p:cNvPr>
          <p:cNvSpPr/>
          <p:nvPr/>
        </p:nvSpPr>
        <p:spPr>
          <a:xfrm rot="8443716">
            <a:off x="11404398" y="1486263"/>
            <a:ext cx="751883" cy="811124"/>
          </a:xfrm>
          <a:prstGeom prst="chevron">
            <a:avLst/>
          </a:prstGeom>
          <a:solidFill>
            <a:srgbClr val="FFE7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화살표: 갈매기형 수장 56">
            <a:extLst>
              <a:ext uri="{FF2B5EF4-FFF2-40B4-BE49-F238E27FC236}">
                <a16:creationId xmlns:a16="http://schemas.microsoft.com/office/drawing/2014/main" id="{E4D18DA4-DDC2-4512-9A03-ECC7F64B863E}"/>
              </a:ext>
            </a:extLst>
          </p:cNvPr>
          <p:cNvSpPr/>
          <p:nvPr/>
        </p:nvSpPr>
        <p:spPr>
          <a:xfrm rot="8443716">
            <a:off x="11837534" y="1128832"/>
            <a:ext cx="751883" cy="811124"/>
          </a:xfrm>
          <a:prstGeom prst="chevron">
            <a:avLst/>
          </a:prstGeom>
          <a:solidFill>
            <a:srgbClr val="FFE7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BC8E479-055A-4FA3-8AD9-09EFDDFFAC0B}"/>
              </a:ext>
            </a:extLst>
          </p:cNvPr>
          <p:cNvGrpSpPr/>
          <p:nvPr/>
        </p:nvGrpSpPr>
        <p:grpSpPr>
          <a:xfrm>
            <a:off x="8522489" y="1438445"/>
            <a:ext cx="399536" cy="385891"/>
            <a:chOff x="1795849" y="2022389"/>
            <a:chExt cx="677801" cy="654652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F176D75-29FC-4BBA-95AB-C1A96C4F7EE1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8F99EC9A-3DF7-41E1-AC61-8DFB1E5AC8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더하기 기호 63">
            <a:extLst>
              <a:ext uri="{FF2B5EF4-FFF2-40B4-BE49-F238E27FC236}">
                <a16:creationId xmlns:a16="http://schemas.microsoft.com/office/drawing/2014/main" id="{4CCEB0CA-17B3-4745-A870-68B147E9661F}"/>
              </a:ext>
            </a:extLst>
          </p:cNvPr>
          <p:cNvSpPr/>
          <p:nvPr/>
        </p:nvSpPr>
        <p:spPr>
          <a:xfrm>
            <a:off x="7993966" y="5292417"/>
            <a:ext cx="949363" cy="949363"/>
          </a:xfrm>
          <a:prstGeom prst="mathPlus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1720584-C179-49E5-B8FA-6D3F03A03B83}"/>
              </a:ext>
            </a:extLst>
          </p:cNvPr>
          <p:cNvSpPr/>
          <p:nvPr/>
        </p:nvSpPr>
        <p:spPr>
          <a:xfrm rot="5400000">
            <a:off x="5646305" y="480104"/>
            <a:ext cx="333373" cy="333373"/>
          </a:xfrm>
          <a:prstGeom prst="rect">
            <a:avLst/>
          </a:prstGeom>
          <a:solidFill>
            <a:srgbClr val="FFE76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6C741E6-E60D-44D2-882C-7D7FBD6C9C09}"/>
              </a:ext>
            </a:extLst>
          </p:cNvPr>
          <p:cNvSpPr/>
          <p:nvPr/>
        </p:nvSpPr>
        <p:spPr>
          <a:xfrm rot="5400000">
            <a:off x="5979678" y="813477"/>
            <a:ext cx="333373" cy="333373"/>
          </a:xfrm>
          <a:prstGeom prst="rect">
            <a:avLst/>
          </a:prstGeom>
          <a:solidFill>
            <a:srgbClr val="FFE76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6F9EEA0-3824-45E3-9BEC-108D19B72083}"/>
              </a:ext>
            </a:extLst>
          </p:cNvPr>
          <p:cNvSpPr/>
          <p:nvPr/>
        </p:nvSpPr>
        <p:spPr>
          <a:xfrm rot="5400000">
            <a:off x="6313051" y="1146849"/>
            <a:ext cx="333373" cy="333373"/>
          </a:xfrm>
          <a:prstGeom prst="rect">
            <a:avLst/>
          </a:prstGeom>
          <a:solidFill>
            <a:srgbClr val="FFE76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F7F9D56-3F4E-4191-A242-A8231340E5BC}"/>
              </a:ext>
            </a:extLst>
          </p:cNvPr>
          <p:cNvSpPr/>
          <p:nvPr/>
        </p:nvSpPr>
        <p:spPr>
          <a:xfrm rot="5400000">
            <a:off x="4652447" y="154139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399B99D-480D-4045-83CC-D7F7DF7E7400}"/>
              </a:ext>
            </a:extLst>
          </p:cNvPr>
          <p:cNvSpPr/>
          <p:nvPr/>
        </p:nvSpPr>
        <p:spPr>
          <a:xfrm rot="5400000">
            <a:off x="4985819" y="48751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CADA927-468F-4BEB-917E-D4DC82D8114B}"/>
              </a:ext>
            </a:extLst>
          </p:cNvPr>
          <p:cNvSpPr/>
          <p:nvPr/>
        </p:nvSpPr>
        <p:spPr>
          <a:xfrm rot="5400000">
            <a:off x="5319192" y="820884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CEE96B5-3410-4766-BE6A-35E1E947BF53}"/>
              </a:ext>
            </a:extLst>
          </p:cNvPr>
          <p:cNvSpPr/>
          <p:nvPr/>
        </p:nvSpPr>
        <p:spPr>
          <a:xfrm rot="5400000">
            <a:off x="5312932" y="152314"/>
            <a:ext cx="333373" cy="333373"/>
          </a:xfrm>
          <a:prstGeom prst="rect">
            <a:avLst/>
          </a:prstGeom>
          <a:solidFill>
            <a:srgbClr val="FFE76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B3BAFCE-CC08-44A4-935C-8952E9D40F79}"/>
              </a:ext>
            </a:extLst>
          </p:cNvPr>
          <p:cNvGrpSpPr/>
          <p:nvPr/>
        </p:nvGrpSpPr>
        <p:grpSpPr>
          <a:xfrm>
            <a:off x="7456065" y="5162556"/>
            <a:ext cx="332522" cy="321165"/>
            <a:chOff x="1795849" y="2022389"/>
            <a:chExt cx="677801" cy="654652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5F0EE634-8412-4C89-AC3E-89252DBFA355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77CF4C56-97C4-4CF9-AE67-E5DB9EF908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이등변 삼각형 77">
            <a:extLst>
              <a:ext uri="{FF2B5EF4-FFF2-40B4-BE49-F238E27FC236}">
                <a16:creationId xmlns:a16="http://schemas.microsoft.com/office/drawing/2014/main" id="{56C4B060-FFF2-4AA7-8D85-6150474718FD}"/>
              </a:ext>
            </a:extLst>
          </p:cNvPr>
          <p:cNvSpPr/>
          <p:nvPr/>
        </p:nvSpPr>
        <p:spPr>
          <a:xfrm rot="19800000">
            <a:off x="9982667" y="3049940"/>
            <a:ext cx="765499" cy="659913"/>
          </a:xfrm>
          <a:prstGeom prst="triangle">
            <a:avLst/>
          </a:prstGeom>
          <a:solidFill>
            <a:srgbClr val="F2C64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" name="그래픽 80">
            <a:extLst>
              <a:ext uri="{FF2B5EF4-FFF2-40B4-BE49-F238E27FC236}">
                <a16:creationId xmlns:a16="http://schemas.microsoft.com/office/drawing/2014/main" id="{DD83603E-03A5-4B18-8D0C-9D8CFFD22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2" name="그래픽 81">
            <a:extLst>
              <a:ext uri="{FF2B5EF4-FFF2-40B4-BE49-F238E27FC236}">
                <a16:creationId xmlns:a16="http://schemas.microsoft.com/office/drawing/2014/main" id="{4458903B-381E-4DF5-92BC-D0D086952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1AAD6A48-CE43-4BBD-9A4D-41A5B5E689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3672927-4CD2-4838-AA9F-6C22858AD1A3}"/>
              </a:ext>
            </a:extLst>
          </p:cNvPr>
          <p:cNvSpPr/>
          <p:nvPr/>
        </p:nvSpPr>
        <p:spPr>
          <a:xfrm>
            <a:off x="99768" y="655628"/>
            <a:ext cx="4161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300" dirty="0">
                <a:solidFill>
                  <a:srgbClr val="004169"/>
                </a:solidFill>
                <a:latin typeface="+mn-ea"/>
              </a:rPr>
              <a:t>빅데이터 분석전문가 </a:t>
            </a:r>
            <a:r>
              <a:rPr lang="en-US" altLang="ko-KR" spc="300" dirty="0">
                <a:solidFill>
                  <a:srgbClr val="004169"/>
                </a:solidFill>
                <a:latin typeface="+mn-ea"/>
              </a:rPr>
              <a:t>29</a:t>
            </a:r>
            <a:r>
              <a:rPr lang="ko-KR" altLang="en-US" spc="300" dirty="0">
                <a:solidFill>
                  <a:srgbClr val="004169"/>
                </a:solidFill>
                <a:latin typeface="+mn-ea"/>
              </a:rPr>
              <a:t>기</a:t>
            </a:r>
            <a:r>
              <a:rPr lang="en-US" altLang="ko-KR" spc="300" dirty="0">
                <a:solidFill>
                  <a:srgbClr val="004169"/>
                </a:solidFill>
                <a:latin typeface="+mn-ea"/>
              </a:rPr>
              <a:t> 3</a:t>
            </a:r>
            <a:r>
              <a:rPr lang="ko-KR" altLang="en-US" spc="300" dirty="0">
                <a:solidFill>
                  <a:srgbClr val="004169"/>
                </a:solidFill>
                <a:latin typeface="+mn-ea"/>
              </a:rPr>
              <a:t>조</a:t>
            </a:r>
            <a:endParaRPr lang="en-US" altLang="ko-KR" spc="300" dirty="0">
              <a:solidFill>
                <a:srgbClr val="004169"/>
              </a:solidFill>
              <a:latin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111BBCA-EBAD-4398-A72F-22362FD9BD46}"/>
              </a:ext>
            </a:extLst>
          </p:cNvPr>
          <p:cNvSpPr/>
          <p:nvPr/>
        </p:nvSpPr>
        <p:spPr>
          <a:xfrm>
            <a:off x="4819073" y="5405344"/>
            <a:ext cx="1760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pc="300" dirty="0">
                <a:solidFill>
                  <a:srgbClr val="004169"/>
                </a:solidFill>
                <a:latin typeface="+mn-ea"/>
              </a:rPr>
              <a:t>2020. 8. 27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EDBF0EE-BB6F-46A2-9113-53864DC0FF8B}"/>
              </a:ext>
            </a:extLst>
          </p:cNvPr>
          <p:cNvSpPr/>
          <p:nvPr/>
        </p:nvSpPr>
        <p:spPr>
          <a:xfrm>
            <a:off x="10237671" y="4484744"/>
            <a:ext cx="162095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300" dirty="0">
                <a:solidFill>
                  <a:srgbClr val="004169"/>
                </a:solidFill>
                <a:latin typeface="+mn-ea"/>
              </a:rPr>
              <a:t>멘토</a:t>
            </a:r>
            <a:r>
              <a:rPr lang="en-US" altLang="ko-KR" spc="300" dirty="0">
                <a:solidFill>
                  <a:srgbClr val="004169"/>
                </a:solidFill>
                <a:latin typeface="+mn-ea"/>
              </a:rPr>
              <a:t>:</a:t>
            </a:r>
            <a:r>
              <a:rPr lang="ko-KR" altLang="en-US" spc="300" dirty="0" err="1">
                <a:solidFill>
                  <a:srgbClr val="004169"/>
                </a:solidFill>
                <a:latin typeface="+mn-ea"/>
              </a:rPr>
              <a:t>임형선</a:t>
            </a:r>
            <a:endParaRPr lang="en-US" altLang="ko-KR" spc="300" dirty="0">
              <a:solidFill>
                <a:srgbClr val="004169"/>
              </a:solidFill>
              <a:latin typeface="+mn-ea"/>
            </a:endParaRPr>
          </a:p>
          <a:p>
            <a:pPr algn="ctr"/>
            <a:endParaRPr lang="en-US" altLang="ko-KR" spc="300" dirty="0">
              <a:solidFill>
                <a:srgbClr val="004169"/>
              </a:solidFill>
              <a:latin typeface="+mn-ea"/>
            </a:endParaRPr>
          </a:p>
          <a:p>
            <a:pPr algn="ctr"/>
            <a:r>
              <a:rPr lang="ko-KR" altLang="en-US" spc="300" dirty="0">
                <a:solidFill>
                  <a:srgbClr val="004169"/>
                </a:solidFill>
                <a:latin typeface="+mn-ea"/>
              </a:rPr>
              <a:t>조장</a:t>
            </a:r>
            <a:r>
              <a:rPr lang="en-US" altLang="ko-KR" spc="300" dirty="0">
                <a:solidFill>
                  <a:srgbClr val="004169"/>
                </a:solidFill>
                <a:latin typeface="+mn-ea"/>
              </a:rPr>
              <a:t>:</a:t>
            </a:r>
            <a:r>
              <a:rPr lang="ko-KR" altLang="en-US" spc="300" dirty="0">
                <a:solidFill>
                  <a:srgbClr val="004169"/>
                </a:solidFill>
                <a:latin typeface="+mn-ea"/>
              </a:rPr>
              <a:t>김정인</a:t>
            </a:r>
            <a:endParaRPr lang="en-US" altLang="ko-KR" spc="300" dirty="0">
              <a:solidFill>
                <a:srgbClr val="004169"/>
              </a:solidFill>
              <a:latin typeface="+mn-ea"/>
            </a:endParaRPr>
          </a:p>
          <a:p>
            <a:pPr algn="ctr"/>
            <a:r>
              <a:rPr lang="ko-KR" altLang="en-US" spc="300" dirty="0">
                <a:solidFill>
                  <a:srgbClr val="004169"/>
                </a:solidFill>
                <a:latin typeface="+mn-ea"/>
              </a:rPr>
              <a:t>조원</a:t>
            </a:r>
            <a:r>
              <a:rPr lang="en-US" altLang="ko-KR" spc="300" dirty="0">
                <a:solidFill>
                  <a:srgbClr val="004169"/>
                </a:solidFill>
                <a:latin typeface="+mn-ea"/>
              </a:rPr>
              <a:t>:</a:t>
            </a:r>
            <a:r>
              <a:rPr lang="ko-KR" altLang="en-US" spc="300" dirty="0" err="1">
                <a:solidFill>
                  <a:srgbClr val="004169"/>
                </a:solidFill>
                <a:latin typeface="+mn-ea"/>
              </a:rPr>
              <a:t>차철성</a:t>
            </a:r>
            <a:endParaRPr lang="en-US" altLang="ko-KR" spc="300" dirty="0">
              <a:solidFill>
                <a:srgbClr val="004169"/>
              </a:solidFill>
              <a:latin typeface="+mn-ea"/>
            </a:endParaRPr>
          </a:p>
          <a:p>
            <a:pPr algn="ctr"/>
            <a:r>
              <a:rPr lang="ko-KR" altLang="en-US" spc="300" dirty="0">
                <a:solidFill>
                  <a:srgbClr val="004169"/>
                </a:solidFill>
                <a:latin typeface="+mn-ea"/>
              </a:rPr>
              <a:t>조원</a:t>
            </a:r>
            <a:r>
              <a:rPr lang="en-US" altLang="ko-KR" spc="300" dirty="0">
                <a:solidFill>
                  <a:srgbClr val="004169"/>
                </a:solidFill>
                <a:latin typeface="+mn-ea"/>
              </a:rPr>
              <a:t>:</a:t>
            </a:r>
            <a:r>
              <a:rPr lang="ko-KR" altLang="en-US" spc="300" dirty="0">
                <a:solidFill>
                  <a:srgbClr val="004169"/>
                </a:solidFill>
                <a:latin typeface="+mn-ea"/>
              </a:rPr>
              <a:t>김소연</a:t>
            </a:r>
            <a:endParaRPr lang="en-US" altLang="ko-KR" spc="300" dirty="0">
              <a:solidFill>
                <a:srgbClr val="004169"/>
              </a:solidFill>
              <a:latin typeface="+mn-ea"/>
            </a:endParaRPr>
          </a:p>
          <a:p>
            <a:pPr algn="ctr"/>
            <a:r>
              <a:rPr lang="ko-KR" altLang="en-US" spc="300" dirty="0">
                <a:solidFill>
                  <a:srgbClr val="004169"/>
                </a:solidFill>
                <a:latin typeface="+mn-ea"/>
              </a:rPr>
              <a:t>조원</a:t>
            </a:r>
            <a:r>
              <a:rPr lang="en-US" altLang="ko-KR" spc="300" dirty="0">
                <a:solidFill>
                  <a:srgbClr val="004169"/>
                </a:solidFill>
                <a:latin typeface="+mn-ea"/>
              </a:rPr>
              <a:t>:</a:t>
            </a:r>
            <a:r>
              <a:rPr lang="ko-KR" altLang="en-US" spc="300" dirty="0" err="1">
                <a:solidFill>
                  <a:srgbClr val="004169"/>
                </a:solidFill>
                <a:latin typeface="+mn-ea"/>
              </a:rPr>
              <a:t>윤두희</a:t>
            </a:r>
            <a:endParaRPr lang="en-US" altLang="ko-KR" spc="300" dirty="0">
              <a:solidFill>
                <a:srgbClr val="004169"/>
              </a:solidFill>
              <a:latin typeface="+mn-e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04DC4B-8E73-4A56-99F9-515BB77A8CB5}"/>
              </a:ext>
            </a:extLst>
          </p:cNvPr>
          <p:cNvSpPr/>
          <p:nvPr/>
        </p:nvSpPr>
        <p:spPr>
          <a:xfrm rot="10800000">
            <a:off x="0" y="0"/>
            <a:ext cx="12192000" cy="144906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970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1" y="144907"/>
            <a:ext cx="10358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1) 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야구데이터 정의</a:t>
            </a:r>
            <a:endParaRPr lang="ko-KR" altLang="en-US" sz="4400" dirty="0">
              <a:solidFill>
                <a:srgbClr val="004169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002450-3994-41B7-8CDB-65340819C716}"/>
              </a:ext>
            </a:extLst>
          </p:cNvPr>
          <p:cNvSpPr/>
          <p:nvPr/>
        </p:nvSpPr>
        <p:spPr>
          <a:xfrm rot="10800000">
            <a:off x="0" y="0"/>
            <a:ext cx="12192000" cy="144906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5387A1FA-E678-43E9-9669-BE266B0D2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1C4B80F-A11A-4BE7-ACF9-396C5343E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6A16B8AB-5941-4089-9E2B-2582B9865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6AC6F4-F63A-4032-9FE6-69778F1B0285}"/>
              </a:ext>
            </a:extLst>
          </p:cNvPr>
          <p:cNvSpPr txBox="1"/>
          <p:nvPr/>
        </p:nvSpPr>
        <p:spPr>
          <a:xfrm>
            <a:off x="339327" y="1995952"/>
            <a:ext cx="218188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Saber </a:t>
            </a:r>
            <a:r>
              <a:rPr lang="ko-KR" altLang="en-US" dirty="0"/>
              <a:t>매트릭스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스탯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AFD23C-9B82-40F1-A25F-7C479789394E}"/>
              </a:ext>
            </a:extLst>
          </p:cNvPr>
          <p:cNvSpPr txBox="1"/>
          <p:nvPr/>
        </p:nvSpPr>
        <p:spPr>
          <a:xfrm>
            <a:off x="2521212" y="1293790"/>
            <a:ext cx="698137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wRC</a:t>
            </a:r>
            <a:r>
              <a:rPr lang="en-US" altLang="ko-KR" sz="1400" dirty="0"/>
              <a:t> (Weighted Runs Created) </a:t>
            </a:r>
            <a:r>
              <a:rPr lang="ko-KR" altLang="en-US" sz="1400" dirty="0" err="1"/>
              <a:t>조정득점창출력</a:t>
            </a:r>
            <a:endParaRPr lang="en-US" altLang="ko-KR" sz="1400" dirty="0"/>
          </a:p>
          <a:p>
            <a:r>
              <a:rPr lang="en-US" altLang="ko-KR" sz="1400" dirty="0" err="1"/>
              <a:t>wRC</a:t>
            </a:r>
            <a:r>
              <a:rPr lang="en-US" altLang="ko-KR" sz="1400" dirty="0"/>
              <a:t>+ : </a:t>
            </a:r>
            <a:r>
              <a:rPr lang="en-US" altLang="ko-KR" sz="1400" dirty="0" err="1"/>
              <a:t>wRC</a:t>
            </a:r>
            <a:r>
              <a:rPr lang="en-US" altLang="ko-KR" sz="1400" dirty="0"/>
              <a:t> </a:t>
            </a:r>
            <a:r>
              <a:rPr lang="ko-KR" altLang="en-US" sz="1400" dirty="0"/>
              <a:t>를 보정하여 산출 </a:t>
            </a:r>
            <a:endParaRPr lang="en-US" altLang="ko-KR" sz="1400" dirty="0"/>
          </a:p>
          <a:p>
            <a:r>
              <a:rPr lang="en-US" altLang="ko-KR" sz="1400" dirty="0"/>
              <a:t>ERA+ : </a:t>
            </a:r>
            <a:r>
              <a:rPr lang="ko-KR" altLang="en-US" sz="1400" dirty="0"/>
              <a:t>조정 평균자책점</a:t>
            </a:r>
            <a:r>
              <a:rPr lang="en-US" altLang="ko-KR" sz="1400" dirty="0"/>
              <a:t>(Adjusted ERA, ERA+)</a:t>
            </a:r>
          </a:p>
          <a:p>
            <a:r>
              <a:rPr lang="en-US" altLang="ko-KR" sz="1400" dirty="0" err="1"/>
              <a:t>wOBA</a:t>
            </a:r>
            <a:r>
              <a:rPr lang="en-US" altLang="ko-KR" sz="1400" dirty="0"/>
              <a:t> (weighted On Base Average, </a:t>
            </a:r>
            <a:r>
              <a:rPr lang="ko-KR" altLang="en-US" sz="1400" dirty="0"/>
              <a:t>가중 </a:t>
            </a:r>
            <a:r>
              <a:rPr lang="ko-KR" altLang="en-US" sz="1400" dirty="0" err="1"/>
              <a:t>출루율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OPS+(</a:t>
            </a:r>
            <a:r>
              <a:rPr lang="ko-KR" altLang="en-US" sz="1400" dirty="0"/>
              <a:t>조정 </a:t>
            </a:r>
            <a:r>
              <a:rPr lang="en-US" altLang="ko-KR" sz="1400" dirty="0"/>
              <a:t>OPS)</a:t>
            </a:r>
          </a:p>
          <a:p>
            <a:r>
              <a:rPr lang="en-US" altLang="ko-KR" sz="1400" dirty="0"/>
              <a:t>BB/K(</a:t>
            </a:r>
            <a:r>
              <a:rPr lang="ko-KR" altLang="en-US" sz="1400" dirty="0"/>
              <a:t>볼넷</a:t>
            </a:r>
            <a:r>
              <a:rPr lang="en-US" altLang="ko-KR" sz="1400" dirty="0"/>
              <a:t>/</a:t>
            </a:r>
            <a:r>
              <a:rPr lang="ko-KR" altLang="en-US" sz="1400" dirty="0"/>
              <a:t>삼진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RC(</a:t>
            </a:r>
            <a:r>
              <a:rPr lang="ko-KR" altLang="en-US" sz="1400" dirty="0"/>
              <a:t>득점 생산</a:t>
            </a:r>
            <a:r>
              <a:rPr lang="en-US" altLang="ko-KR" sz="1400" dirty="0"/>
              <a:t>, Runs Created)</a:t>
            </a:r>
          </a:p>
          <a:p>
            <a:r>
              <a:rPr lang="en-US" altLang="ko-KR" sz="1400" dirty="0"/>
              <a:t>RC27 </a:t>
            </a:r>
            <a:r>
              <a:rPr lang="ko-KR" altLang="en-US" sz="1400" dirty="0"/>
              <a:t>경기당 득점 기대치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RE24 (run expectancy based on the 24 base-out states)</a:t>
            </a:r>
          </a:p>
          <a:p>
            <a:r>
              <a:rPr lang="en-US" altLang="ko-KR" sz="1400" dirty="0" err="1"/>
              <a:t>IsoP</a:t>
            </a:r>
            <a:r>
              <a:rPr lang="en-US" altLang="ko-KR" sz="1400" dirty="0"/>
              <a:t>(Isolated Power, </a:t>
            </a:r>
            <a:r>
              <a:rPr lang="ko-KR" altLang="en-US" sz="1400" dirty="0"/>
              <a:t>절대 </a:t>
            </a:r>
            <a:r>
              <a:rPr lang="ko-KR" altLang="en-US" sz="1400" dirty="0" err="1"/>
              <a:t>장타율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 err="1"/>
              <a:t>IsoD</a:t>
            </a:r>
            <a:r>
              <a:rPr lang="en-US" altLang="ko-KR" sz="1400" dirty="0"/>
              <a:t>(Isolated Discipline, </a:t>
            </a:r>
            <a:r>
              <a:rPr lang="ko-KR" altLang="en-US" sz="1400" dirty="0"/>
              <a:t>절대 </a:t>
            </a:r>
            <a:r>
              <a:rPr lang="ko-KR" altLang="en-US" sz="1400" dirty="0" err="1"/>
              <a:t>출루율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XR(Extrapolated Runs, </a:t>
            </a:r>
            <a:r>
              <a:rPr lang="ko-KR" altLang="en-US" sz="1400" dirty="0"/>
              <a:t>추정 득점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 err="1"/>
              <a:t>wRAA</a:t>
            </a:r>
            <a:r>
              <a:rPr lang="en-US" altLang="ko-KR" sz="1400" dirty="0"/>
              <a:t>(weighted Runs Above Average) </a:t>
            </a:r>
            <a:r>
              <a:rPr lang="ko-KR" altLang="en-US" sz="1400" dirty="0"/>
              <a:t>리그 평균대비 득점생산 </a:t>
            </a:r>
            <a:endParaRPr lang="en-US" altLang="ko-KR" sz="1400" dirty="0"/>
          </a:p>
          <a:p>
            <a:r>
              <a:rPr lang="en-US" altLang="ko-KR" sz="1400" dirty="0"/>
              <a:t>GPA(Gleeman Production Average)</a:t>
            </a:r>
          </a:p>
          <a:p>
            <a:r>
              <a:rPr lang="en-US" altLang="ko-KR" sz="1400" dirty="0"/>
              <a:t>SPD (Speed score)</a:t>
            </a:r>
          </a:p>
          <a:p>
            <a:r>
              <a:rPr lang="en-US" altLang="ko-KR" sz="1400" dirty="0"/>
              <a:t>LOB% (Left on Base percentage, </a:t>
            </a:r>
            <a:r>
              <a:rPr lang="ko-KR" altLang="en-US" sz="1400" dirty="0"/>
              <a:t>잔루처리율</a:t>
            </a:r>
            <a:r>
              <a:rPr lang="en-US" altLang="ko-KR" sz="1400" dirty="0"/>
              <a:t>) </a:t>
            </a:r>
          </a:p>
          <a:p>
            <a:r>
              <a:rPr lang="en-US" altLang="ko-KR" sz="1400" dirty="0"/>
              <a:t>FIP (Fielding-Independent Pitching, </a:t>
            </a:r>
            <a:r>
              <a:rPr lang="ko-KR" altLang="en-US" sz="1400" dirty="0"/>
              <a:t>수비무관 평균자책점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BABIP(Batted Average on Balls In Play) </a:t>
            </a:r>
          </a:p>
          <a:p>
            <a:r>
              <a:rPr lang="en-US" altLang="ko-KR" sz="1400" dirty="0"/>
              <a:t>WAR(Wins Above Replacement)</a:t>
            </a:r>
          </a:p>
          <a:p>
            <a:r>
              <a:rPr lang="ko-KR" altLang="en-US" sz="1400" dirty="0" err="1"/>
              <a:t>파크팩터</a:t>
            </a:r>
            <a:r>
              <a:rPr lang="en-US" altLang="ko-KR" sz="1400" dirty="0"/>
              <a:t>(Park Factor)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04937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1" y="144907"/>
            <a:ext cx="10358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2) 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데이터 이해</a:t>
            </a:r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:EDA</a:t>
            </a:r>
            <a:endParaRPr lang="ko-KR" altLang="en-US" sz="4400" dirty="0">
              <a:solidFill>
                <a:srgbClr val="004169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002450-3994-41B7-8CDB-65340819C716}"/>
              </a:ext>
            </a:extLst>
          </p:cNvPr>
          <p:cNvSpPr/>
          <p:nvPr/>
        </p:nvSpPr>
        <p:spPr>
          <a:xfrm rot="10800000">
            <a:off x="0" y="0"/>
            <a:ext cx="12192000" cy="144906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5387A1FA-E678-43E9-9669-BE266B0D2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1C4B80F-A11A-4BE7-ACF9-396C5343E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6A16B8AB-5941-4089-9E2B-2582B9865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6AC6F4-F63A-4032-9FE6-69778F1B0285}"/>
              </a:ext>
            </a:extLst>
          </p:cNvPr>
          <p:cNvSpPr txBox="1"/>
          <p:nvPr/>
        </p:nvSpPr>
        <p:spPr>
          <a:xfrm>
            <a:off x="339327" y="1995952"/>
            <a:ext cx="218188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데이터 불러오기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2D2D5C-9750-4830-B820-5D4BCD6225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2" y="970414"/>
            <a:ext cx="8915400" cy="519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56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1" y="144907"/>
            <a:ext cx="10358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2) 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데이터 이해</a:t>
            </a:r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:EDA</a:t>
            </a:r>
            <a:endParaRPr lang="ko-KR" altLang="en-US" sz="4400" dirty="0">
              <a:solidFill>
                <a:srgbClr val="004169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002450-3994-41B7-8CDB-65340819C716}"/>
              </a:ext>
            </a:extLst>
          </p:cNvPr>
          <p:cNvSpPr/>
          <p:nvPr/>
        </p:nvSpPr>
        <p:spPr>
          <a:xfrm rot="10800000">
            <a:off x="0" y="0"/>
            <a:ext cx="12192000" cy="144906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5387A1FA-E678-43E9-9669-BE266B0D2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1C4B80F-A11A-4BE7-ACF9-396C5343E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6A16B8AB-5941-4089-9E2B-2582B9865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6AC6F4-F63A-4032-9FE6-69778F1B0285}"/>
              </a:ext>
            </a:extLst>
          </p:cNvPr>
          <p:cNvSpPr txBox="1"/>
          <p:nvPr/>
        </p:nvSpPr>
        <p:spPr>
          <a:xfrm>
            <a:off x="339327" y="1995952"/>
            <a:ext cx="218188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각 시즌 </a:t>
            </a:r>
            <a:r>
              <a:rPr lang="ko-KR" altLang="en-US" dirty="0" err="1"/>
              <a:t>날짜별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팀 </a:t>
            </a:r>
            <a:r>
              <a:rPr lang="ko-KR" altLang="en-US" dirty="0" err="1"/>
              <a:t>누적승점</a:t>
            </a:r>
            <a:r>
              <a:rPr lang="ko-KR" altLang="en-US" dirty="0"/>
              <a:t> 시각화</a:t>
            </a:r>
          </a:p>
        </p:txBody>
      </p:sp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7DE161BC-E838-49F8-B8EB-1BA7117476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98" y="962741"/>
            <a:ext cx="4597352" cy="2632271"/>
          </a:xfrm>
          <a:prstGeom prst="rect">
            <a:avLst/>
          </a:prstGeom>
        </p:spPr>
      </p:pic>
      <p:pic>
        <p:nvPicPr>
          <p:cNvPr id="8" name="그림 7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503A87BB-3D40-4A9B-81EA-62DB594EBB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634" y="970413"/>
            <a:ext cx="4339191" cy="2632270"/>
          </a:xfrm>
          <a:prstGeom prst="rect">
            <a:avLst/>
          </a:prstGeom>
        </p:spPr>
      </p:pic>
      <p:pic>
        <p:nvPicPr>
          <p:cNvPr id="15" name="그림 14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DB2EC82E-E8E6-4FCD-B28E-2DB9F137E5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825" y="3394481"/>
            <a:ext cx="3917119" cy="2825131"/>
          </a:xfrm>
          <a:prstGeom prst="rect">
            <a:avLst/>
          </a:prstGeom>
        </p:spPr>
      </p:pic>
      <p:pic>
        <p:nvPicPr>
          <p:cNvPr id="20" name="그림 19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117948F8-1A08-479A-9BA5-7BBD74B7CB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060" y="3394481"/>
            <a:ext cx="3980703" cy="27603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590952E-3671-4865-BCED-8C88FEC2BB02}"/>
              </a:ext>
            </a:extLst>
          </p:cNvPr>
          <p:cNvSpPr txBox="1"/>
          <p:nvPr/>
        </p:nvSpPr>
        <p:spPr>
          <a:xfrm>
            <a:off x="3000375" y="1113224"/>
            <a:ext cx="92204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2016</a:t>
            </a:r>
            <a:r>
              <a:rPr lang="ko-KR" altLang="en-US" dirty="0"/>
              <a:t>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BC802F-DC35-41A5-94ED-05C3D8E42E16}"/>
              </a:ext>
            </a:extLst>
          </p:cNvPr>
          <p:cNvSpPr txBox="1"/>
          <p:nvPr/>
        </p:nvSpPr>
        <p:spPr>
          <a:xfrm>
            <a:off x="7005303" y="1113224"/>
            <a:ext cx="92204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2017</a:t>
            </a:r>
            <a:r>
              <a:rPr lang="ko-KR" altLang="en-US" dirty="0"/>
              <a:t>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0F064C-EB0E-49A7-B2B0-EE433E5C28AB}"/>
              </a:ext>
            </a:extLst>
          </p:cNvPr>
          <p:cNvSpPr txBox="1"/>
          <p:nvPr/>
        </p:nvSpPr>
        <p:spPr>
          <a:xfrm>
            <a:off x="3000375" y="3531178"/>
            <a:ext cx="92204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2018</a:t>
            </a:r>
            <a:r>
              <a:rPr lang="ko-KR" altLang="en-US" dirty="0"/>
              <a:t>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75315F-499A-4ECA-B09B-728CBD611A93}"/>
              </a:ext>
            </a:extLst>
          </p:cNvPr>
          <p:cNvSpPr txBox="1"/>
          <p:nvPr/>
        </p:nvSpPr>
        <p:spPr>
          <a:xfrm>
            <a:off x="7012614" y="3511652"/>
            <a:ext cx="92204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2019</a:t>
            </a:r>
            <a:r>
              <a:rPr lang="ko-KR" altLang="en-US" dirty="0"/>
              <a:t>년</a:t>
            </a:r>
          </a:p>
        </p:txBody>
      </p:sp>
    </p:spTree>
    <p:extLst>
      <p:ext uri="{BB962C8B-B14F-4D97-AF65-F5344CB8AC3E}">
        <p14:creationId xmlns:p14="http://schemas.microsoft.com/office/powerpoint/2010/main" val="2142224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1" y="144907"/>
            <a:ext cx="10358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3) 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데이터 이해</a:t>
            </a:r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: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가공처리</a:t>
            </a:r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(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전력지수</a:t>
            </a:r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)</a:t>
            </a:r>
            <a:endParaRPr lang="ko-KR" altLang="en-US" sz="4400" dirty="0">
              <a:solidFill>
                <a:srgbClr val="004169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002450-3994-41B7-8CDB-65340819C716}"/>
              </a:ext>
            </a:extLst>
          </p:cNvPr>
          <p:cNvSpPr/>
          <p:nvPr/>
        </p:nvSpPr>
        <p:spPr>
          <a:xfrm rot="10800000">
            <a:off x="0" y="0"/>
            <a:ext cx="12192000" cy="144906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5387A1FA-E678-43E9-9669-BE266B0D2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1C4B80F-A11A-4BE7-ACF9-396C5343E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6A16B8AB-5941-4089-9E2B-2582B9865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43B76D0-0A5A-4359-97E7-D1B4BDA849B0}"/>
              </a:ext>
            </a:extLst>
          </p:cNvPr>
          <p:cNvSpPr/>
          <p:nvPr/>
        </p:nvSpPr>
        <p:spPr>
          <a:xfrm>
            <a:off x="721716" y="1499513"/>
            <a:ext cx="9753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◆ 종합전력지수 </a:t>
            </a:r>
            <a:r>
              <a:rPr lang="en-US" altLang="ko-KR" dirty="0"/>
              <a:t>= </a:t>
            </a:r>
            <a:r>
              <a:rPr lang="ko-KR" altLang="en-US" dirty="0"/>
              <a:t>투수력 </a:t>
            </a:r>
            <a:r>
              <a:rPr lang="en-US" altLang="ko-KR" dirty="0"/>
              <a:t>+ </a:t>
            </a:r>
            <a:r>
              <a:rPr lang="ko-KR" altLang="en-US" dirty="0"/>
              <a:t>타력</a:t>
            </a:r>
            <a:r>
              <a:rPr lang="en-US" altLang="ko-KR" dirty="0"/>
              <a:t>+ </a:t>
            </a:r>
            <a:r>
              <a:rPr lang="ko-KR" altLang="en-US" dirty="0"/>
              <a:t>득점력 </a:t>
            </a:r>
            <a:r>
              <a:rPr lang="en-US" altLang="ko-KR" dirty="0"/>
              <a:t>+ </a:t>
            </a:r>
            <a:r>
              <a:rPr lang="ko-KR" altLang="en-US" dirty="0"/>
              <a:t>기동력 </a:t>
            </a:r>
            <a:r>
              <a:rPr lang="en-US" altLang="ko-KR" dirty="0"/>
              <a:t>+ </a:t>
            </a:r>
            <a:r>
              <a:rPr lang="ko-KR" altLang="en-US" dirty="0"/>
              <a:t>수비력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2FD505-6F45-4A6A-8996-3D3F53D90669}"/>
              </a:ext>
            </a:extLst>
          </p:cNvPr>
          <p:cNvSpPr/>
          <p:nvPr/>
        </p:nvSpPr>
        <p:spPr>
          <a:xfrm>
            <a:off x="638175" y="2150548"/>
            <a:ext cx="7410450" cy="2549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▷ </a:t>
            </a:r>
            <a:r>
              <a:rPr lang="ko-KR" altLang="en-US" sz="1200" dirty="0"/>
              <a:t>투수력 구성요인</a:t>
            </a:r>
            <a:r>
              <a:rPr lang="en-US" altLang="ko-KR" sz="1200" dirty="0"/>
              <a:t>: </a:t>
            </a:r>
            <a:r>
              <a:rPr lang="ko-KR" altLang="en-US" sz="1200" dirty="0"/>
              <a:t>평균자책점</a:t>
            </a:r>
            <a:r>
              <a:rPr lang="en-US" altLang="ko-KR" sz="1200" dirty="0"/>
              <a:t>(ERA), </a:t>
            </a:r>
            <a:r>
              <a:rPr lang="ko-KR" altLang="en-US" sz="1200" dirty="0"/>
              <a:t>탈삼진</a:t>
            </a:r>
            <a:r>
              <a:rPr lang="en-US" altLang="ko-KR" sz="1200" dirty="0"/>
              <a:t>, </a:t>
            </a:r>
            <a:r>
              <a:rPr lang="ko-KR" altLang="en-US" sz="1200" dirty="0"/>
              <a:t>세이브</a:t>
            </a:r>
            <a:r>
              <a:rPr lang="en-US" altLang="ko-KR" sz="1200" dirty="0"/>
              <a:t>, </a:t>
            </a:r>
            <a:r>
              <a:rPr lang="ko-KR" altLang="en-US" sz="1200" dirty="0"/>
              <a:t>홀드</a:t>
            </a:r>
            <a:r>
              <a:rPr lang="en-US" altLang="ko-KR" sz="1200" dirty="0"/>
              <a:t>, </a:t>
            </a:r>
            <a:r>
              <a:rPr lang="ko-KR" altLang="en-US" sz="1200" dirty="0"/>
              <a:t>피희생타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피선구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이닝당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출루허용률</a:t>
            </a:r>
            <a:r>
              <a:rPr lang="en-US" altLang="ko-KR" sz="1200" dirty="0"/>
              <a:t>(WHIP),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                        </a:t>
            </a:r>
            <a:r>
              <a:rPr lang="ko-KR" altLang="en-US" sz="1200" dirty="0" err="1"/>
              <a:t>완투완봉</a:t>
            </a:r>
            <a:r>
              <a:rPr lang="en-US" altLang="ko-KR" sz="1200" dirty="0"/>
              <a:t>(</a:t>
            </a:r>
            <a:r>
              <a:rPr lang="ko-KR" altLang="en-US" sz="1200" dirty="0"/>
              <a:t>완투</a:t>
            </a:r>
            <a:r>
              <a:rPr lang="en-US" altLang="ko-KR" sz="1200" dirty="0"/>
              <a:t>+</a:t>
            </a:r>
            <a:r>
              <a:rPr lang="ko-KR" altLang="en-US" sz="1200" dirty="0"/>
              <a:t>완봉</a:t>
            </a:r>
            <a:r>
              <a:rPr lang="en-US" altLang="ko-KR" sz="1200" dirty="0"/>
              <a:t>), </a:t>
            </a:r>
            <a:r>
              <a:rPr lang="ko-KR" altLang="en-US" sz="1200" dirty="0"/>
              <a:t>피안타율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피출루율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범타처리능력</a:t>
            </a:r>
            <a:r>
              <a:rPr lang="en-US" altLang="ko-KR" sz="1200" dirty="0"/>
              <a:t>(DER)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▷ </a:t>
            </a:r>
            <a:r>
              <a:rPr lang="ko-KR" altLang="en-US" sz="1200" dirty="0"/>
              <a:t>타력 구성 요인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출루율</a:t>
            </a:r>
            <a:r>
              <a:rPr lang="en-US" altLang="ko-KR" sz="1200" dirty="0"/>
              <a:t>(OBP), </a:t>
            </a:r>
            <a:r>
              <a:rPr lang="ko-KR" altLang="en-US" sz="1200" dirty="0"/>
              <a:t>타율</a:t>
            </a:r>
            <a:r>
              <a:rPr lang="en-US" altLang="ko-KR" sz="1200" dirty="0"/>
              <a:t>(AVE), </a:t>
            </a:r>
            <a:r>
              <a:rPr lang="ko-KR" altLang="en-US" sz="1200" dirty="0"/>
              <a:t>선구안</a:t>
            </a:r>
            <a:r>
              <a:rPr lang="en-US" altLang="ko-KR" sz="1200" dirty="0"/>
              <a:t>(4</a:t>
            </a:r>
            <a:r>
              <a:rPr lang="ko-KR" altLang="en-US" sz="1200" dirty="0"/>
              <a:t>구</a:t>
            </a:r>
            <a:r>
              <a:rPr lang="en-US" altLang="ko-KR" sz="1200" dirty="0"/>
              <a:t>+</a:t>
            </a:r>
            <a:r>
              <a:rPr lang="ko-KR" altLang="en-US" sz="1200" dirty="0"/>
              <a:t>고의</a:t>
            </a:r>
            <a:r>
              <a:rPr lang="en-US" altLang="ko-KR" sz="1200" dirty="0"/>
              <a:t>4</a:t>
            </a:r>
            <a:r>
              <a:rPr lang="ko-KR" altLang="en-US" sz="1200" dirty="0"/>
              <a:t>구</a:t>
            </a:r>
            <a:r>
              <a:rPr lang="en-US" altLang="ko-KR" sz="1200" dirty="0"/>
              <a:t>+</a:t>
            </a:r>
            <a:r>
              <a:rPr lang="ko-KR" altLang="en-US" sz="1200" dirty="0"/>
              <a:t>사구</a:t>
            </a:r>
            <a:r>
              <a:rPr lang="en-US" altLang="ko-KR" sz="1200" dirty="0"/>
              <a:t>), </a:t>
            </a:r>
            <a:r>
              <a:rPr lang="ko-KR" altLang="en-US" sz="1200" dirty="0"/>
              <a:t>희생타</a:t>
            </a:r>
            <a:r>
              <a:rPr lang="en-US" altLang="ko-KR" sz="1200" dirty="0"/>
              <a:t>(</a:t>
            </a:r>
            <a:r>
              <a:rPr lang="ko-KR" altLang="en-US" sz="1200" dirty="0" err="1"/>
              <a:t>희타</a:t>
            </a:r>
            <a:r>
              <a:rPr lang="en-US" altLang="ko-KR" sz="1200" dirty="0"/>
              <a:t>+</a:t>
            </a:r>
            <a:r>
              <a:rPr lang="ko-KR" altLang="en-US" sz="1200" dirty="0"/>
              <a:t>희비</a:t>
            </a:r>
            <a:r>
              <a:rPr lang="en-US" altLang="ko-KR" sz="1200" dirty="0"/>
              <a:t>), </a:t>
            </a:r>
            <a:r>
              <a:rPr lang="ko-KR" altLang="en-US" sz="1200" dirty="0"/>
              <a:t>삼진당 볼넷</a:t>
            </a:r>
            <a:r>
              <a:rPr lang="en-US" altLang="ko-KR" sz="1200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                      OPS(</a:t>
            </a:r>
            <a:r>
              <a:rPr lang="ko-KR" altLang="en-US" sz="1200" dirty="0" err="1"/>
              <a:t>장타율</a:t>
            </a:r>
            <a:r>
              <a:rPr lang="en-US" altLang="ko-KR" sz="1200" dirty="0"/>
              <a:t>+</a:t>
            </a:r>
            <a:r>
              <a:rPr lang="ko-KR" altLang="en-US" sz="1200" dirty="0" err="1"/>
              <a:t>출루율</a:t>
            </a:r>
            <a:r>
              <a:rPr lang="en-US" altLang="ko-KR" sz="1200" dirty="0"/>
              <a:t>), </a:t>
            </a:r>
            <a:r>
              <a:rPr lang="ko-KR" altLang="en-US" sz="1200" dirty="0" err="1"/>
              <a:t>장타율</a:t>
            </a:r>
            <a:r>
              <a:rPr lang="en-US" altLang="ko-KR" sz="1200" dirty="0"/>
              <a:t>, </a:t>
            </a:r>
            <a:r>
              <a:rPr lang="ko-KR" altLang="en-US" sz="1200" dirty="0"/>
              <a:t>순장타율</a:t>
            </a:r>
            <a:r>
              <a:rPr lang="en-US" altLang="ko-KR" sz="1200" dirty="0"/>
              <a:t>(ISOP), </a:t>
            </a:r>
            <a:r>
              <a:rPr lang="ko-KR" altLang="en-US" sz="1200" dirty="0" err="1"/>
              <a:t>호타준족</a:t>
            </a:r>
            <a:r>
              <a:rPr lang="en-US" altLang="ko-KR" sz="1200" dirty="0"/>
              <a:t>(PSN),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▷ </a:t>
            </a:r>
            <a:r>
              <a:rPr lang="ko-KR" altLang="en-US" sz="1200" dirty="0"/>
              <a:t>득점력 구성요인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타점율</a:t>
            </a:r>
            <a:r>
              <a:rPr lang="en-US" altLang="ko-KR" sz="1200" dirty="0"/>
              <a:t>, </a:t>
            </a:r>
            <a:r>
              <a:rPr lang="ko-KR" altLang="en-US" sz="1200" dirty="0"/>
              <a:t>홈런</a:t>
            </a:r>
            <a:r>
              <a:rPr lang="en-US" altLang="ko-KR" sz="1200" dirty="0"/>
              <a:t>, </a:t>
            </a:r>
            <a:r>
              <a:rPr lang="ko-KR" altLang="en-US" sz="1200" dirty="0"/>
              <a:t>추정득점</a:t>
            </a:r>
            <a:r>
              <a:rPr lang="en-US" altLang="ko-KR" sz="1200" dirty="0"/>
              <a:t>(XR), </a:t>
            </a:r>
            <a:r>
              <a:rPr lang="ko-KR" altLang="en-US" sz="1200" dirty="0" err="1"/>
              <a:t>타득점</a:t>
            </a:r>
            <a:endParaRPr lang="ko-KR" altLang="en-US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▷ </a:t>
            </a:r>
            <a:r>
              <a:rPr lang="ko-KR" altLang="en-US" sz="1200" dirty="0"/>
              <a:t>기동력 구성요인</a:t>
            </a:r>
            <a:r>
              <a:rPr lang="en-US" altLang="ko-KR" sz="1200" dirty="0"/>
              <a:t>: </a:t>
            </a:r>
            <a:r>
              <a:rPr lang="ko-KR" altLang="en-US" sz="1200" dirty="0"/>
              <a:t>도루</a:t>
            </a:r>
            <a:r>
              <a:rPr lang="en-US" altLang="ko-KR" sz="1200" dirty="0"/>
              <a:t>, </a:t>
            </a:r>
            <a:r>
              <a:rPr lang="ko-KR" altLang="en-US" sz="1200" dirty="0"/>
              <a:t>도루성공률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▷ </a:t>
            </a:r>
            <a:r>
              <a:rPr lang="ko-KR" altLang="en-US" sz="1200" dirty="0"/>
              <a:t>수비력 구성요인</a:t>
            </a:r>
            <a:r>
              <a:rPr lang="en-US" altLang="ko-KR" sz="1200" dirty="0"/>
              <a:t>: </a:t>
            </a:r>
            <a:r>
              <a:rPr lang="ko-KR" altLang="en-US" sz="1200" dirty="0"/>
              <a:t>수비율</a:t>
            </a:r>
            <a:r>
              <a:rPr lang="en-US" altLang="ko-KR" sz="1200" dirty="0"/>
              <a:t>(FPCT), </a:t>
            </a:r>
            <a:r>
              <a:rPr lang="ko-KR" altLang="en-US" sz="1200" dirty="0"/>
              <a:t>실책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259B6-3C49-4783-AF61-D14FE676BF81}"/>
              </a:ext>
            </a:extLst>
          </p:cNvPr>
          <p:cNvSpPr txBox="1"/>
          <p:nvPr/>
        </p:nvSpPr>
        <p:spPr>
          <a:xfrm>
            <a:off x="638175" y="914348"/>
            <a:ext cx="1400175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선행연구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736C22-23A0-4624-990D-9B3D19F4A419}"/>
              </a:ext>
            </a:extLst>
          </p:cNvPr>
          <p:cNvSpPr txBox="1"/>
          <p:nvPr/>
        </p:nvSpPr>
        <p:spPr>
          <a:xfrm>
            <a:off x="729164" y="4866685"/>
            <a:ext cx="108108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i="1" dirty="0"/>
              <a:t>[</a:t>
            </a:r>
            <a:r>
              <a:rPr lang="ko-KR" altLang="en-US" sz="1050" i="1" dirty="0" err="1"/>
              <a:t>채진석</a:t>
            </a:r>
            <a:r>
              <a:rPr lang="en-US" altLang="ko-KR" sz="1050" i="1" dirty="0"/>
              <a:t>,</a:t>
            </a:r>
            <a:r>
              <a:rPr lang="ko-KR" altLang="en-US" sz="1050" i="1" dirty="0" err="1"/>
              <a:t>엄한주</a:t>
            </a:r>
            <a:r>
              <a:rPr lang="en-US" altLang="ko-KR" sz="1050" i="1" dirty="0"/>
              <a:t>(2010), </a:t>
            </a:r>
            <a:r>
              <a:rPr lang="ko-KR" altLang="en-US" sz="1050" i="1" dirty="0"/>
              <a:t>프로야구 구단의 성적변화 추이와 상대적 전력 비교평가</a:t>
            </a:r>
            <a:r>
              <a:rPr lang="en-US" altLang="ko-KR" sz="1050" i="1" dirty="0"/>
              <a:t>, </a:t>
            </a:r>
            <a:r>
              <a:rPr lang="ko-KR" altLang="en-US" sz="1050" i="1" dirty="0"/>
              <a:t>체육과학연구</a:t>
            </a:r>
            <a:r>
              <a:rPr lang="en-US" altLang="ko-KR" sz="1050" i="1" dirty="0"/>
              <a:t>]</a:t>
            </a:r>
            <a:endParaRPr lang="ko-KR" altLang="en-US" sz="1050" i="1" dirty="0"/>
          </a:p>
        </p:txBody>
      </p:sp>
    </p:spTree>
    <p:extLst>
      <p:ext uri="{BB962C8B-B14F-4D97-AF65-F5344CB8AC3E}">
        <p14:creationId xmlns:p14="http://schemas.microsoft.com/office/powerpoint/2010/main" val="16428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1" y="144907"/>
            <a:ext cx="10358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4) 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데이터 이해</a:t>
            </a:r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: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전력지수 선정</a:t>
            </a:r>
            <a:endParaRPr lang="ko-KR" altLang="en-US" sz="4400" dirty="0">
              <a:solidFill>
                <a:srgbClr val="004169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002450-3994-41B7-8CDB-65340819C716}"/>
              </a:ext>
            </a:extLst>
          </p:cNvPr>
          <p:cNvSpPr/>
          <p:nvPr/>
        </p:nvSpPr>
        <p:spPr>
          <a:xfrm rot="10800000">
            <a:off x="0" y="0"/>
            <a:ext cx="12192000" cy="144906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5387A1FA-E678-43E9-9669-BE266B0D2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1C4B80F-A11A-4BE7-ACF9-396C5343E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6A16B8AB-5941-4089-9E2B-2582B9865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DDDBC3-9CA5-46F3-9B33-840AAFC41226}"/>
              </a:ext>
            </a:extLst>
          </p:cNvPr>
          <p:cNvSpPr/>
          <p:nvPr/>
        </p:nvSpPr>
        <p:spPr>
          <a:xfrm>
            <a:off x="721716" y="1280438"/>
            <a:ext cx="9753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◆ 종합전력지수 </a:t>
            </a:r>
            <a:r>
              <a:rPr lang="en-US" altLang="ko-KR" dirty="0"/>
              <a:t>= </a:t>
            </a:r>
            <a:r>
              <a:rPr lang="ko-KR" altLang="en-US" dirty="0"/>
              <a:t>투수력</a:t>
            </a:r>
            <a:r>
              <a:rPr lang="en-US" altLang="ko-KR" dirty="0"/>
              <a:t>(P)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수비력</a:t>
            </a:r>
            <a:r>
              <a:rPr lang="en-US" altLang="ko-KR" dirty="0"/>
              <a:t>(D)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타력</a:t>
            </a:r>
            <a:r>
              <a:rPr lang="en-US" altLang="ko-KR" dirty="0"/>
              <a:t>(B)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득점력</a:t>
            </a:r>
            <a:r>
              <a:rPr lang="en-US" altLang="ko-KR" dirty="0"/>
              <a:t>(C)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기동력</a:t>
            </a:r>
            <a:r>
              <a:rPr lang="en-US" altLang="ko-KR" dirty="0"/>
              <a:t>(S)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CC31F9-FBDC-4E61-8D51-BF25583185D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46"/>
          <a:stretch/>
        </p:blipFill>
        <p:spPr>
          <a:xfrm>
            <a:off x="987999" y="1933389"/>
            <a:ext cx="9639744" cy="366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92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1" y="144907"/>
            <a:ext cx="10358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4) 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데이터 이해</a:t>
            </a:r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: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전력지수 선정</a:t>
            </a:r>
            <a:endParaRPr lang="ko-KR" altLang="en-US" sz="4400" dirty="0">
              <a:solidFill>
                <a:srgbClr val="004169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002450-3994-41B7-8CDB-65340819C716}"/>
              </a:ext>
            </a:extLst>
          </p:cNvPr>
          <p:cNvSpPr/>
          <p:nvPr/>
        </p:nvSpPr>
        <p:spPr>
          <a:xfrm rot="10800000">
            <a:off x="0" y="0"/>
            <a:ext cx="12192000" cy="144906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5387A1FA-E678-43E9-9669-BE266B0D2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1C4B80F-A11A-4BE7-ACF9-396C5343E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6A16B8AB-5941-4089-9E2B-2582B9865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DCC31F9-FBDC-4E61-8D51-BF25583185D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35"/>
          <a:stretch/>
        </p:blipFill>
        <p:spPr>
          <a:xfrm>
            <a:off x="942607" y="1962871"/>
            <a:ext cx="9676510" cy="390666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991DE52-A7FA-48B8-B5D6-DB4D7260F7EF}"/>
              </a:ext>
            </a:extLst>
          </p:cNvPr>
          <p:cNvSpPr/>
          <p:nvPr/>
        </p:nvSpPr>
        <p:spPr>
          <a:xfrm>
            <a:off x="721716" y="1280438"/>
            <a:ext cx="9753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◆ 종합전력지수 </a:t>
            </a:r>
            <a:r>
              <a:rPr lang="en-US" altLang="ko-KR" dirty="0"/>
              <a:t>= </a:t>
            </a:r>
            <a:r>
              <a:rPr lang="ko-KR" altLang="en-US" dirty="0"/>
              <a:t>투수력</a:t>
            </a:r>
            <a:r>
              <a:rPr lang="en-US" altLang="ko-KR" dirty="0"/>
              <a:t>(P)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수비력</a:t>
            </a:r>
            <a:r>
              <a:rPr lang="en-US" altLang="ko-KR" dirty="0"/>
              <a:t>(D)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타력</a:t>
            </a:r>
            <a:r>
              <a:rPr lang="en-US" altLang="ko-KR" dirty="0"/>
              <a:t>(B)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득점력</a:t>
            </a:r>
            <a:r>
              <a:rPr lang="en-US" altLang="ko-KR" dirty="0"/>
              <a:t>(C)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기동력</a:t>
            </a:r>
            <a:r>
              <a:rPr lang="en-US" altLang="ko-KR" dirty="0"/>
              <a:t>(S)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2828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1" y="144907"/>
            <a:ext cx="10358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2) 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데이터 이해</a:t>
            </a:r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: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전력지수 선정</a:t>
            </a:r>
            <a:endParaRPr lang="ko-KR" altLang="en-US" sz="4400" dirty="0">
              <a:solidFill>
                <a:srgbClr val="004169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002450-3994-41B7-8CDB-65340819C716}"/>
              </a:ext>
            </a:extLst>
          </p:cNvPr>
          <p:cNvSpPr/>
          <p:nvPr/>
        </p:nvSpPr>
        <p:spPr>
          <a:xfrm rot="10800000">
            <a:off x="0" y="0"/>
            <a:ext cx="12192000" cy="144906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5387A1FA-E678-43E9-9669-BE266B0D2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1C4B80F-A11A-4BE7-ACF9-396C5343E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6A16B8AB-5941-4089-9E2B-2582B9865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6AC6F4-F63A-4032-9FE6-69778F1B0285}"/>
              </a:ext>
            </a:extLst>
          </p:cNvPr>
          <p:cNvSpPr txBox="1"/>
          <p:nvPr/>
        </p:nvSpPr>
        <p:spPr>
          <a:xfrm>
            <a:off x="339327" y="1995952"/>
            <a:ext cx="218188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구단별</a:t>
            </a:r>
            <a:r>
              <a:rPr lang="ko-KR" altLang="en-US" dirty="0"/>
              <a:t> 주요 전력요소</a:t>
            </a:r>
          </a:p>
        </p:txBody>
      </p:sp>
      <p:pic>
        <p:nvPicPr>
          <p:cNvPr id="3" name="그림 2" descr="액세서리, 우산이(가) 표시된 사진&#10;&#10;자동 생성된 설명">
            <a:extLst>
              <a:ext uri="{FF2B5EF4-FFF2-40B4-BE49-F238E27FC236}">
                <a16:creationId xmlns:a16="http://schemas.microsoft.com/office/drawing/2014/main" id="{D6135E0C-3FAA-4866-8531-D37A8A9648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71"/>
          <a:stretch/>
        </p:blipFill>
        <p:spPr>
          <a:xfrm>
            <a:off x="2604306" y="1120214"/>
            <a:ext cx="8983639" cy="504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53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1" y="144907"/>
            <a:ext cx="10358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4) 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데이터 이해</a:t>
            </a:r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: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정규화</a:t>
            </a:r>
            <a:endParaRPr lang="ko-KR" altLang="en-US" sz="4400" dirty="0">
              <a:solidFill>
                <a:srgbClr val="004169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002450-3994-41B7-8CDB-65340819C716}"/>
              </a:ext>
            </a:extLst>
          </p:cNvPr>
          <p:cNvSpPr/>
          <p:nvPr/>
        </p:nvSpPr>
        <p:spPr>
          <a:xfrm rot="10800000">
            <a:off x="0" y="0"/>
            <a:ext cx="12192000" cy="144906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5387A1FA-E678-43E9-9669-BE266B0D2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1C4B80F-A11A-4BE7-ACF9-396C5343E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6A16B8AB-5941-4089-9E2B-2582B9865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D2FD505-6F45-4A6A-8996-3D3F53D90669}"/>
              </a:ext>
            </a:extLst>
          </p:cNvPr>
          <p:cNvSpPr/>
          <p:nvPr/>
        </p:nvSpPr>
        <p:spPr>
          <a:xfrm>
            <a:off x="938991" y="1594453"/>
            <a:ext cx="10821461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▷ </a:t>
            </a:r>
            <a:r>
              <a:rPr lang="ko-KR" altLang="en-US" dirty="0"/>
              <a:t>범위와 의미가 동일하지 않은 야구 기록 데이터를 비교하기 위해 각 변수에 대해 정규화 진행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(</a:t>
            </a:r>
            <a:r>
              <a:rPr lang="ko-KR" altLang="en-US" dirty="0" err="1"/>
              <a:t>요소값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동일계열 최솟값 </a:t>
            </a:r>
            <a:r>
              <a:rPr lang="en-US" altLang="ko-KR" dirty="0"/>
              <a:t>/ </a:t>
            </a:r>
            <a:r>
              <a:rPr lang="ko-KR" altLang="en-US" dirty="0" err="1"/>
              <a:t>동일계역</a:t>
            </a:r>
            <a:r>
              <a:rPr lang="ko-KR" altLang="en-US" dirty="0"/>
              <a:t> 최댓값 </a:t>
            </a:r>
            <a:r>
              <a:rPr lang="en-US" altLang="ko-KR" dirty="0"/>
              <a:t>– </a:t>
            </a:r>
            <a:r>
              <a:rPr lang="ko-KR" altLang="en-US" dirty="0"/>
              <a:t>동일계열 최솟값</a:t>
            </a:r>
            <a:r>
              <a:rPr lang="en-US" altLang="ko-KR" dirty="0"/>
              <a:t>) </a:t>
            </a:r>
            <a:r>
              <a:rPr lang="ko-KR" altLang="en-US" dirty="0"/>
              <a:t>이후 </a:t>
            </a:r>
            <a:r>
              <a:rPr lang="ko-KR" altLang="en-US" dirty="0" err="1"/>
              <a:t>정규화한</a:t>
            </a:r>
            <a:r>
              <a:rPr lang="ko-KR" altLang="en-US" dirty="0"/>
              <a:t> </a:t>
            </a:r>
            <a:r>
              <a:rPr lang="ko-KR" altLang="en-US" dirty="0" err="1"/>
              <a:t>변수값에</a:t>
            </a:r>
            <a:r>
              <a:rPr lang="ko-KR" altLang="en-US" dirty="0"/>
              <a:t> 각 </a:t>
            </a:r>
            <a:r>
              <a:rPr lang="ko-KR" altLang="en-US" dirty="0" err="1"/>
              <a:t>변인과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승률과의 상관계수를 가중치로 적용한 뒤 이를 합산해 전력지수 산출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5854C4-09F4-4745-95A5-D293A97DB0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88" y="3312064"/>
            <a:ext cx="10124745" cy="270735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DDDBC3-9CA5-46F3-9B33-840AAFC41226}"/>
              </a:ext>
            </a:extLst>
          </p:cNvPr>
          <p:cNvSpPr/>
          <p:nvPr/>
        </p:nvSpPr>
        <p:spPr>
          <a:xfrm>
            <a:off x="721716" y="1280438"/>
            <a:ext cx="9753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◆ 종합전력지수 </a:t>
            </a:r>
            <a:r>
              <a:rPr lang="en-US" altLang="ko-KR" dirty="0"/>
              <a:t>= </a:t>
            </a:r>
            <a:r>
              <a:rPr lang="ko-KR" altLang="en-US" dirty="0"/>
              <a:t>투수력</a:t>
            </a:r>
            <a:r>
              <a:rPr lang="en-US" altLang="ko-KR" dirty="0"/>
              <a:t>(P)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타력</a:t>
            </a:r>
            <a:r>
              <a:rPr lang="en-US" altLang="ko-KR" dirty="0"/>
              <a:t>(D)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득점력</a:t>
            </a:r>
            <a:r>
              <a:rPr lang="en-US" altLang="ko-KR" dirty="0"/>
              <a:t>(B)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기동력</a:t>
            </a:r>
            <a:r>
              <a:rPr lang="en-US" altLang="ko-KR" dirty="0"/>
              <a:t>(C)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수비력</a:t>
            </a:r>
            <a:r>
              <a:rPr lang="en-US" altLang="ko-KR" dirty="0"/>
              <a:t>(S)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2D4F26-6BB9-4B38-A92C-36F0A7B76554}"/>
              </a:ext>
            </a:extLst>
          </p:cNvPr>
          <p:cNvSpPr/>
          <p:nvPr/>
        </p:nvSpPr>
        <p:spPr>
          <a:xfrm>
            <a:off x="4900357" y="2943595"/>
            <a:ext cx="2386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데이터 마트</a:t>
            </a:r>
            <a:r>
              <a:rPr lang="en-US" altLang="ko-KR" dirty="0"/>
              <a:t>(Mart)&gt;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1659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1" y="144907"/>
            <a:ext cx="10358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2) 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데이터 이해</a:t>
            </a:r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: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정규화</a:t>
            </a:r>
            <a:endParaRPr lang="ko-KR" altLang="en-US" sz="4400" dirty="0">
              <a:solidFill>
                <a:srgbClr val="004169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002450-3994-41B7-8CDB-65340819C716}"/>
              </a:ext>
            </a:extLst>
          </p:cNvPr>
          <p:cNvSpPr/>
          <p:nvPr/>
        </p:nvSpPr>
        <p:spPr>
          <a:xfrm rot="10800000">
            <a:off x="0" y="0"/>
            <a:ext cx="12192000" cy="144906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5387A1FA-E678-43E9-9669-BE266B0D2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1C4B80F-A11A-4BE7-ACF9-396C5343E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6A16B8AB-5941-4089-9E2B-2582B9865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6AC6F4-F63A-4032-9FE6-69778F1B0285}"/>
              </a:ext>
            </a:extLst>
          </p:cNvPr>
          <p:cNvSpPr txBox="1"/>
          <p:nvPr/>
        </p:nvSpPr>
        <p:spPr>
          <a:xfrm>
            <a:off x="339327" y="1995952"/>
            <a:ext cx="218188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구단별</a:t>
            </a:r>
            <a:r>
              <a:rPr lang="ko-KR" altLang="en-US" dirty="0"/>
              <a:t> 전력지수</a:t>
            </a:r>
          </a:p>
        </p:txBody>
      </p: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C9F07F0-071B-4C5D-9FE4-1684261EF0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9"/>
          <a:stretch/>
        </p:blipFill>
        <p:spPr>
          <a:xfrm>
            <a:off x="3083963" y="1035782"/>
            <a:ext cx="8708763" cy="5248755"/>
          </a:xfrm>
          <a:prstGeom prst="rect">
            <a:avLst/>
          </a:prstGeom>
        </p:spPr>
      </p:pic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C9D1F3EF-3B8A-4361-8FAB-19D8DA2D480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8" r="8949"/>
          <a:stretch/>
        </p:blipFill>
        <p:spPr>
          <a:xfrm>
            <a:off x="514349" y="3421912"/>
            <a:ext cx="2420457" cy="1911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09CF52-8D87-461A-974B-95ECC92625DE}"/>
              </a:ext>
            </a:extLst>
          </p:cNvPr>
          <p:cNvSpPr txBox="1"/>
          <p:nvPr/>
        </p:nvSpPr>
        <p:spPr>
          <a:xfrm>
            <a:off x="2328338" y="4237267"/>
            <a:ext cx="980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P</a:t>
            </a:r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투수력</a:t>
            </a:r>
            <a:r>
              <a:rPr lang="en-US" altLang="ko-KR" sz="14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7CAE64-6D62-4457-B582-20AFDCC9F36E}"/>
              </a:ext>
            </a:extLst>
          </p:cNvPr>
          <p:cNvSpPr txBox="1"/>
          <p:nvPr/>
        </p:nvSpPr>
        <p:spPr>
          <a:xfrm>
            <a:off x="1368688" y="3032270"/>
            <a:ext cx="1175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</a:t>
            </a:r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수비력</a:t>
            </a:r>
            <a:r>
              <a:rPr lang="en-US" altLang="ko-KR" sz="14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85BC0D-E6CB-4E55-A26F-720BEA8DD7A0}"/>
              </a:ext>
            </a:extLst>
          </p:cNvPr>
          <p:cNvSpPr txBox="1"/>
          <p:nvPr/>
        </p:nvSpPr>
        <p:spPr>
          <a:xfrm>
            <a:off x="168379" y="3482090"/>
            <a:ext cx="852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B</a:t>
            </a:r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타력</a:t>
            </a:r>
            <a:r>
              <a:rPr lang="en-US" altLang="ko-KR" sz="14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03BD49-0587-43BA-B240-3D1FB9E5AE8A}"/>
              </a:ext>
            </a:extLst>
          </p:cNvPr>
          <p:cNvSpPr txBox="1"/>
          <p:nvPr/>
        </p:nvSpPr>
        <p:spPr>
          <a:xfrm>
            <a:off x="166685" y="4984412"/>
            <a:ext cx="1114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</a:t>
            </a:r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득점력</a:t>
            </a:r>
            <a:r>
              <a:rPr lang="en-US" altLang="ko-KR" sz="14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B02910-8496-4F8B-B751-AF68D440F77F}"/>
              </a:ext>
            </a:extLst>
          </p:cNvPr>
          <p:cNvSpPr txBox="1"/>
          <p:nvPr/>
        </p:nvSpPr>
        <p:spPr>
          <a:xfrm>
            <a:off x="1430269" y="5337352"/>
            <a:ext cx="1114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S</a:t>
            </a:r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기동력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00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1008636" y="2710639"/>
            <a:ext cx="10191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300" dirty="0">
                <a:solidFill>
                  <a:srgbClr val="004169"/>
                </a:solidFill>
                <a:latin typeface="+mn-ea"/>
              </a:rPr>
              <a:t>3. </a:t>
            </a:r>
            <a:r>
              <a:rPr lang="ko-KR" altLang="en-US" sz="6000" spc="300" dirty="0">
                <a:solidFill>
                  <a:srgbClr val="004169"/>
                </a:solidFill>
                <a:latin typeface="+mn-ea"/>
              </a:rPr>
              <a:t>분석 방법 및 결과</a:t>
            </a:r>
            <a:endParaRPr lang="ko-KR" altLang="en-US" sz="6000" dirty="0">
              <a:solidFill>
                <a:srgbClr val="004169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D3C550-5706-442A-BF11-6238EAE399A9}"/>
              </a:ext>
            </a:extLst>
          </p:cNvPr>
          <p:cNvSpPr/>
          <p:nvPr/>
        </p:nvSpPr>
        <p:spPr>
          <a:xfrm>
            <a:off x="333372" y="5495929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5387A1FA-E678-43E9-9669-BE266B0D2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1C4B80F-A11A-4BE7-ACF9-396C5343E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6A16B8AB-5941-4089-9E2B-2582B9865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77303A5-CF3C-4E5A-9D38-4A86EC5FB06C}"/>
              </a:ext>
            </a:extLst>
          </p:cNvPr>
          <p:cNvSpPr/>
          <p:nvPr/>
        </p:nvSpPr>
        <p:spPr>
          <a:xfrm rot="10800000">
            <a:off x="0" y="0"/>
            <a:ext cx="12192000" cy="144906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623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2366458" y="379804"/>
            <a:ext cx="18004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300" dirty="0">
                <a:solidFill>
                  <a:srgbClr val="00416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목차</a:t>
            </a:r>
            <a:endParaRPr lang="ko-KR" altLang="en-US" sz="6000" dirty="0">
              <a:solidFill>
                <a:srgbClr val="00416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86C2AD-14E5-432E-9D3C-D5601BD5FE7E}"/>
              </a:ext>
            </a:extLst>
          </p:cNvPr>
          <p:cNvSpPr/>
          <p:nvPr/>
        </p:nvSpPr>
        <p:spPr>
          <a:xfrm>
            <a:off x="-1" y="5162557"/>
            <a:ext cx="333373" cy="333373"/>
          </a:xfrm>
          <a:prstGeom prst="rect">
            <a:avLst/>
          </a:prstGeom>
          <a:solidFill>
            <a:srgbClr val="FFE76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C2854E-3781-4C3C-979B-039EF6A15C41}"/>
              </a:ext>
            </a:extLst>
          </p:cNvPr>
          <p:cNvSpPr/>
          <p:nvPr/>
        </p:nvSpPr>
        <p:spPr>
          <a:xfrm>
            <a:off x="333372" y="4829184"/>
            <a:ext cx="333373" cy="333373"/>
          </a:xfrm>
          <a:prstGeom prst="rect">
            <a:avLst/>
          </a:prstGeom>
          <a:solidFill>
            <a:srgbClr val="FFE76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A752A11-8F9B-4A61-BD53-248DEF95A8C6}"/>
              </a:ext>
            </a:extLst>
          </p:cNvPr>
          <p:cNvSpPr/>
          <p:nvPr/>
        </p:nvSpPr>
        <p:spPr>
          <a:xfrm>
            <a:off x="666745" y="4495811"/>
            <a:ext cx="333373" cy="333373"/>
          </a:xfrm>
          <a:prstGeom prst="rect">
            <a:avLst/>
          </a:prstGeom>
          <a:solidFill>
            <a:srgbClr val="FFE76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7A572-27FE-4F6F-80E2-FA2E01E43414}"/>
              </a:ext>
            </a:extLst>
          </p:cNvPr>
          <p:cNvSpPr/>
          <p:nvPr/>
        </p:nvSpPr>
        <p:spPr>
          <a:xfrm>
            <a:off x="1000117" y="4162438"/>
            <a:ext cx="333373" cy="333373"/>
          </a:xfrm>
          <a:prstGeom prst="rect">
            <a:avLst/>
          </a:prstGeom>
          <a:solidFill>
            <a:srgbClr val="FFE76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D3C550-5706-442A-BF11-6238EAE399A9}"/>
              </a:ext>
            </a:extLst>
          </p:cNvPr>
          <p:cNvSpPr/>
          <p:nvPr/>
        </p:nvSpPr>
        <p:spPr>
          <a:xfrm>
            <a:off x="333372" y="5495929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2EE068-BA97-493D-AE46-FB3C765D495D}"/>
              </a:ext>
            </a:extLst>
          </p:cNvPr>
          <p:cNvSpPr/>
          <p:nvPr/>
        </p:nvSpPr>
        <p:spPr>
          <a:xfrm>
            <a:off x="666745" y="5162557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E11EA0B-2D61-4A68-846F-861367BC2033}"/>
              </a:ext>
            </a:extLst>
          </p:cNvPr>
          <p:cNvSpPr/>
          <p:nvPr/>
        </p:nvSpPr>
        <p:spPr>
          <a:xfrm>
            <a:off x="1000117" y="4829184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A3216FE-25B8-4726-96A5-AD4E2D9CE1A9}"/>
              </a:ext>
            </a:extLst>
          </p:cNvPr>
          <p:cNvGrpSpPr/>
          <p:nvPr/>
        </p:nvGrpSpPr>
        <p:grpSpPr>
          <a:xfrm>
            <a:off x="1876425" y="2752555"/>
            <a:ext cx="677801" cy="654652"/>
            <a:chOff x="1795849" y="2022389"/>
            <a:chExt cx="677801" cy="654652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DDD6776-ED2C-495D-A69F-44722F2325C2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C475CE2-E4F9-44A8-97EC-48D99824D6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3E57BBA-176A-42B9-965F-3EE27E2903A3}"/>
              </a:ext>
            </a:extLst>
          </p:cNvPr>
          <p:cNvGrpSpPr/>
          <p:nvPr/>
        </p:nvGrpSpPr>
        <p:grpSpPr>
          <a:xfrm>
            <a:off x="2448075" y="3255911"/>
            <a:ext cx="399536" cy="385891"/>
            <a:chOff x="1795849" y="2022389"/>
            <a:chExt cx="677801" cy="654652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E3A2028-E8E4-44D0-B076-2B6E7F2CDDE4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ECB6314-63FB-48F2-8FD8-590DD50D08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753DF7FC-6689-4124-A8FF-15A5E966E805}"/>
              </a:ext>
            </a:extLst>
          </p:cNvPr>
          <p:cNvSpPr/>
          <p:nvPr/>
        </p:nvSpPr>
        <p:spPr>
          <a:xfrm rot="9000000">
            <a:off x="3232218" y="5138142"/>
            <a:ext cx="801746" cy="691160"/>
          </a:xfrm>
          <a:prstGeom prst="triangle">
            <a:avLst/>
          </a:prstGeom>
          <a:solidFill>
            <a:srgbClr val="FFF8D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F962E0B6-DE71-4F5D-882B-B629B74F855F}"/>
              </a:ext>
            </a:extLst>
          </p:cNvPr>
          <p:cNvSpPr/>
          <p:nvPr/>
        </p:nvSpPr>
        <p:spPr>
          <a:xfrm rot="9000000">
            <a:off x="3110903" y="4870077"/>
            <a:ext cx="801746" cy="691160"/>
          </a:xfrm>
          <a:prstGeom prst="triangle">
            <a:avLst/>
          </a:prstGeom>
          <a:noFill/>
          <a:ln w="57150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6A689E8-F999-4F04-96AF-9C59F9F44D21}"/>
              </a:ext>
            </a:extLst>
          </p:cNvPr>
          <p:cNvGrpSpPr/>
          <p:nvPr/>
        </p:nvGrpSpPr>
        <p:grpSpPr>
          <a:xfrm>
            <a:off x="9188734" y="573236"/>
            <a:ext cx="692837" cy="742424"/>
            <a:chOff x="8501443" y="921790"/>
            <a:chExt cx="692837" cy="742424"/>
          </a:xfrm>
        </p:grpSpPr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ACDEDF1D-A399-4C4F-A552-F87CAA4FD06C}"/>
                </a:ext>
              </a:extLst>
            </p:cNvPr>
            <p:cNvSpPr/>
            <p:nvPr/>
          </p:nvSpPr>
          <p:spPr>
            <a:xfrm rot="13500000">
              <a:off x="8462060" y="1132554"/>
              <a:ext cx="571043" cy="492278"/>
            </a:xfrm>
            <a:prstGeom prst="triangle">
              <a:avLst/>
            </a:prstGeom>
            <a:solidFill>
              <a:srgbClr val="FFF8D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3D9CA397-650F-41FD-802A-0AB20272F3B3}"/>
                </a:ext>
              </a:extLst>
            </p:cNvPr>
            <p:cNvSpPr/>
            <p:nvPr/>
          </p:nvSpPr>
          <p:spPr>
            <a:xfrm rot="13500000">
              <a:off x="8662619" y="961173"/>
              <a:ext cx="571043" cy="492278"/>
            </a:xfrm>
            <a:prstGeom prst="triangle">
              <a:avLst/>
            </a:prstGeom>
            <a:noFill/>
            <a:ln w="57150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화살표: 갈매기형 수장 49">
            <a:extLst>
              <a:ext uri="{FF2B5EF4-FFF2-40B4-BE49-F238E27FC236}">
                <a16:creationId xmlns:a16="http://schemas.microsoft.com/office/drawing/2014/main" id="{A8460877-2565-49EC-A44B-978E923AD099}"/>
              </a:ext>
            </a:extLst>
          </p:cNvPr>
          <p:cNvSpPr/>
          <p:nvPr/>
        </p:nvSpPr>
        <p:spPr>
          <a:xfrm>
            <a:off x="-380763" y="325882"/>
            <a:ext cx="1428269" cy="1939234"/>
          </a:xfrm>
          <a:prstGeom prst="chevron">
            <a:avLst/>
          </a:prstGeom>
          <a:solidFill>
            <a:srgbClr val="FFE7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화살표: 갈매기형 수장 50">
            <a:extLst>
              <a:ext uri="{FF2B5EF4-FFF2-40B4-BE49-F238E27FC236}">
                <a16:creationId xmlns:a16="http://schemas.microsoft.com/office/drawing/2014/main" id="{6988D031-B603-4585-A8EC-EEB21B0C6E76}"/>
              </a:ext>
            </a:extLst>
          </p:cNvPr>
          <p:cNvSpPr/>
          <p:nvPr/>
        </p:nvSpPr>
        <p:spPr>
          <a:xfrm>
            <a:off x="685116" y="325882"/>
            <a:ext cx="1428269" cy="1939234"/>
          </a:xfrm>
          <a:prstGeom prst="chevron">
            <a:avLst/>
          </a:prstGeom>
          <a:solidFill>
            <a:srgbClr val="FFE7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화살표: 갈매기형 수장 52">
            <a:extLst>
              <a:ext uri="{FF2B5EF4-FFF2-40B4-BE49-F238E27FC236}">
                <a16:creationId xmlns:a16="http://schemas.microsoft.com/office/drawing/2014/main" id="{8DDA5B5C-EE01-4376-A777-FC83644F0E98}"/>
              </a:ext>
            </a:extLst>
          </p:cNvPr>
          <p:cNvSpPr/>
          <p:nvPr/>
        </p:nvSpPr>
        <p:spPr>
          <a:xfrm rot="10800000">
            <a:off x="9843497" y="4742910"/>
            <a:ext cx="1045092" cy="1241143"/>
          </a:xfrm>
          <a:prstGeom prst="chevron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화살표: 갈매기형 수장 53">
            <a:extLst>
              <a:ext uri="{FF2B5EF4-FFF2-40B4-BE49-F238E27FC236}">
                <a16:creationId xmlns:a16="http://schemas.microsoft.com/office/drawing/2014/main" id="{5F54BD55-932F-407A-B605-6BDAF17C082D}"/>
              </a:ext>
            </a:extLst>
          </p:cNvPr>
          <p:cNvSpPr/>
          <p:nvPr/>
        </p:nvSpPr>
        <p:spPr>
          <a:xfrm rot="10800000">
            <a:off x="10694470" y="4742910"/>
            <a:ext cx="1045092" cy="1241143"/>
          </a:xfrm>
          <a:prstGeom prst="chevron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화살표: 갈매기형 수장 54">
            <a:extLst>
              <a:ext uri="{FF2B5EF4-FFF2-40B4-BE49-F238E27FC236}">
                <a16:creationId xmlns:a16="http://schemas.microsoft.com/office/drawing/2014/main" id="{8C7ED7AB-C9CA-4A07-8A27-2E609C00CBC1}"/>
              </a:ext>
            </a:extLst>
          </p:cNvPr>
          <p:cNvSpPr/>
          <p:nvPr/>
        </p:nvSpPr>
        <p:spPr>
          <a:xfrm rot="10800000">
            <a:off x="11545443" y="4742910"/>
            <a:ext cx="1045092" cy="1241143"/>
          </a:xfrm>
          <a:prstGeom prst="chevron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화살표: 갈매기형 수장 55">
            <a:extLst>
              <a:ext uri="{FF2B5EF4-FFF2-40B4-BE49-F238E27FC236}">
                <a16:creationId xmlns:a16="http://schemas.microsoft.com/office/drawing/2014/main" id="{B5D7FDEB-5D7D-4087-8597-607BA7482617}"/>
              </a:ext>
            </a:extLst>
          </p:cNvPr>
          <p:cNvSpPr/>
          <p:nvPr/>
        </p:nvSpPr>
        <p:spPr>
          <a:xfrm rot="8443716">
            <a:off x="11404398" y="1486263"/>
            <a:ext cx="751883" cy="811124"/>
          </a:xfrm>
          <a:prstGeom prst="chevron">
            <a:avLst/>
          </a:prstGeom>
          <a:solidFill>
            <a:srgbClr val="FFE7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화살표: 갈매기형 수장 56">
            <a:extLst>
              <a:ext uri="{FF2B5EF4-FFF2-40B4-BE49-F238E27FC236}">
                <a16:creationId xmlns:a16="http://schemas.microsoft.com/office/drawing/2014/main" id="{E4D18DA4-DDC2-4512-9A03-ECC7F64B863E}"/>
              </a:ext>
            </a:extLst>
          </p:cNvPr>
          <p:cNvSpPr/>
          <p:nvPr/>
        </p:nvSpPr>
        <p:spPr>
          <a:xfrm rot="8443716">
            <a:off x="11837534" y="1128832"/>
            <a:ext cx="751883" cy="811124"/>
          </a:xfrm>
          <a:prstGeom prst="chevron">
            <a:avLst/>
          </a:prstGeom>
          <a:solidFill>
            <a:srgbClr val="FFE7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BC8E479-055A-4FA3-8AD9-09EFDDFFAC0B}"/>
              </a:ext>
            </a:extLst>
          </p:cNvPr>
          <p:cNvGrpSpPr/>
          <p:nvPr/>
        </p:nvGrpSpPr>
        <p:grpSpPr>
          <a:xfrm>
            <a:off x="8468647" y="1561135"/>
            <a:ext cx="399536" cy="385891"/>
            <a:chOff x="1795849" y="2022389"/>
            <a:chExt cx="677801" cy="654652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F176D75-29FC-4BBA-95AB-C1A96C4F7EE1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8F99EC9A-3DF7-41E1-AC61-8DFB1E5AC8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더하기 기호 63">
            <a:extLst>
              <a:ext uri="{FF2B5EF4-FFF2-40B4-BE49-F238E27FC236}">
                <a16:creationId xmlns:a16="http://schemas.microsoft.com/office/drawing/2014/main" id="{4CCEB0CA-17B3-4745-A870-68B147E9661F}"/>
              </a:ext>
            </a:extLst>
          </p:cNvPr>
          <p:cNvSpPr/>
          <p:nvPr/>
        </p:nvSpPr>
        <p:spPr>
          <a:xfrm>
            <a:off x="7993966" y="5292417"/>
            <a:ext cx="949363" cy="949363"/>
          </a:xfrm>
          <a:prstGeom prst="mathPlus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1720584-C179-49E5-B8FA-6D3F03A03B83}"/>
              </a:ext>
            </a:extLst>
          </p:cNvPr>
          <p:cNvSpPr/>
          <p:nvPr/>
        </p:nvSpPr>
        <p:spPr>
          <a:xfrm rot="5400000">
            <a:off x="5646305" y="480104"/>
            <a:ext cx="333373" cy="333373"/>
          </a:xfrm>
          <a:prstGeom prst="rect">
            <a:avLst/>
          </a:prstGeom>
          <a:solidFill>
            <a:srgbClr val="FFE76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6C741E6-E60D-44D2-882C-7D7FBD6C9C09}"/>
              </a:ext>
            </a:extLst>
          </p:cNvPr>
          <p:cNvSpPr/>
          <p:nvPr/>
        </p:nvSpPr>
        <p:spPr>
          <a:xfrm rot="5400000">
            <a:off x="5979678" y="813477"/>
            <a:ext cx="333373" cy="333373"/>
          </a:xfrm>
          <a:prstGeom prst="rect">
            <a:avLst/>
          </a:prstGeom>
          <a:solidFill>
            <a:srgbClr val="FFE76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6F9EEA0-3824-45E3-9BEC-108D19B72083}"/>
              </a:ext>
            </a:extLst>
          </p:cNvPr>
          <p:cNvSpPr/>
          <p:nvPr/>
        </p:nvSpPr>
        <p:spPr>
          <a:xfrm rot="5400000">
            <a:off x="6313051" y="1146849"/>
            <a:ext cx="333373" cy="333373"/>
          </a:xfrm>
          <a:prstGeom prst="rect">
            <a:avLst/>
          </a:prstGeom>
          <a:solidFill>
            <a:srgbClr val="FFE76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F7F9D56-3F4E-4191-A242-A8231340E5BC}"/>
              </a:ext>
            </a:extLst>
          </p:cNvPr>
          <p:cNvSpPr/>
          <p:nvPr/>
        </p:nvSpPr>
        <p:spPr>
          <a:xfrm rot="5400000">
            <a:off x="4652447" y="154139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399B99D-480D-4045-83CC-D7F7DF7E7400}"/>
              </a:ext>
            </a:extLst>
          </p:cNvPr>
          <p:cNvSpPr/>
          <p:nvPr/>
        </p:nvSpPr>
        <p:spPr>
          <a:xfrm rot="5400000">
            <a:off x="4985819" y="48751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CADA927-468F-4BEB-917E-D4DC82D8114B}"/>
              </a:ext>
            </a:extLst>
          </p:cNvPr>
          <p:cNvSpPr/>
          <p:nvPr/>
        </p:nvSpPr>
        <p:spPr>
          <a:xfrm rot="5400000">
            <a:off x="5319192" y="820884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CEE96B5-3410-4766-BE6A-35E1E947BF53}"/>
              </a:ext>
            </a:extLst>
          </p:cNvPr>
          <p:cNvSpPr/>
          <p:nvPr/>
        </p:nvSpPr>
        <p:spPr>
          <a:xfrm rot="5400000">
            <a:off x="5312932" y="152314"/>
            <a:ext cx="333373" cy="333373"/>
          </a:xfrm>
          <a:prstGeom prst="rect">
            <a:avLst/>
          </a:prstGeom>
          <a:solidFill>
            <a:srgbClr val="FFE76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B3BAFCE-CC08-44A4-935C-8952E9D40F79}"/>
              </a:ext>
            </a:extLst>
          </p:cNvPr>
          <p:cNvGrpSpPr/>
          <p:nvPr/>
        </p:nvGrpSpPr>
        <p:grpSpPr>
          <a:xfrm>
            <a:off x="7456065" y="5162556"/>
            <a:ext cx="332522" cy="321165"/>
            <a:chOff x="1795849" y="2022389"/>
            <a:chExt cx="677801" cy="654652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5F0EE634-8412-4C89-AC3E-89252DBFA355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77CF4C56-97C4-4CF9-AE67-E5DB9EF908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이등변 삼각형 77">
            <a:extLst>
              <a:ext uri="{FF2B5EF4-FFF2-40B4-BE49-F238E27FC236}">
                <a16:creationId xmlns:a16="http://schemas.microsoft.com/office/drawing/2014/main" id="{56C4B060-FFF2-4AA7-8D85-6150474718FD}"/>
              </a:ext>
            </a:extLst>
          </p:cNvPr>
          <p:cNvSpPr/>
          <p:nvPr/>
        </p:nvSpPr>
        <p:spPr>
          <a:xfrm rot="19800000">
            <a:off x="9982667" y="3049940"/>
            <a:ext cx="765499" cy="659913"/>
          </a:xfrm>
          <a:prstGeom prst="triangle">
            <a:avLst/>
          </a:prstGeom>
          <a:solidFill>
            <a:srgbClr val="F2C64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5387A1FA-E678-43E9-9669-BE266B0D2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1C4B80F-A11A-4BE7-ACF9-396C5343E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6A16B8AB-5941-4089-9E2B-2582B9865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A5DCC6-7393-41A3-80A7-433E9CF1961A}"/>
              </a:ext>
            </a:extLst>
          </p:cNvPr>
          <p:cNvSpPr txBox="1"/>
          <p:nvPr/>
        </p:nvSpPr>
        <p:spPr>
          <a:xfrm>
            <a:off x="1530442" y="1726679"/>
            <a:ext cx="37758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프로젝트 개요</a:t>
            </a:r>
            <a:endParaRPr lang="en-US" altLang="ko-KR" dirty="0"/>
          </a:p>
          <a:p>
            <a:r>
              <a:rPr lang="en-US" altLang="ko-KR" dirty="0"/>
              <a:t>   1) </a:t>
            </a:r>
            <a:r>
              <a:rPr lang="ko-KR" altLang="en-US" dirty="0"/>
              <a:t>주제 선정</a:t>
            </a:r>
            <a:endParaRPr lang="en-US" altLang="ko-KR" dirty="0"/>
          </a:p>
          <a:p>
            <a:r>
              <a:rPr lang="en-US" altLang="ko-KR" dirty="0"/>
              <a:t>   2) </a:t>
            </a:r>
            <a:r>
              <a:rPr lang="ko-KR" altLang="en-US" dirty="0"/>
              <a:t>분석 동기</a:t>
            </a:r>
            <a:endParaRPr lang="en-US" altLang="ko-KR" dirty="0"/>
          </a:p>
          <a:p>
            <a:r>
              <a:rPr lang="en-US" altLang="ko-KR" dirty="0"/>
              <a:t>   3) </a:t>
            </a:r>
            <a:r>
              <a:rPr lang="ko-KR" altLang="en-US" dirty="0"/>
              <a:t>목표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데이터 개요</a:t>
            </a:r>
            <a:endParaRPr lang="en-US" altLang="ko-KR" dirty="0"/>
          </a:p>
          <a:p>
            <a:r>
              <a:rPr lang="ko-KR" altLang="en-US" dirty="0"/>
              <a:t>   </a:t>
            </a:r>
            <a:r>
              <a:rPr lang="en-US" altLang="ko-KR" dirty="0"/>
              <a:t>1) </a:t>
            </a:r>
            <a:r>
              <a:rPr lang="ko-KR" altLang="en-US" dirty="0"/>
              <a:t>야구데이터 정의</a:t>
            </a:r>
            <a:endParaRPr lang="en-US" altLang="ko-KR" dirty="0"/>
          </a:p>
          <a:p>
            <a:r>
              <a:rPr lang="ko-KR" altLang="en-US" dirty="0"/>
              <a:t>   </a:t>
            </a:r>
            <a:r>
              <a:rPr lang="en-US" altLang="ko-KR" dirty="0"/>
              <a:t>2) </a:t>
            </a:r>
            <a:r>
              <a:rPr lang="ko-KR" altLang="en-US" dirty="0"/>
              <a:t>야구데이터 이해</a:t>
            </a:r>
            <a:endParaRPr lang="en-US" altLang="ko-KR" dirty="0"/>
          </a:p>
          <a:p>
            <a:r>
              <a:rPr lang="ko-KR" altLang="en-US" dirty="0"/>
              <a:t>   </a:t>
            </a:r>
            <a:r>
              <a:rPr lang="en-US" altLang="ko-KR" dirty="0"/>
              <a:t>3) </a:t>
            </a:r>
            <a:r>
              <a:rPr lang="ko-KR" altLang="en-US" dirty="0"/>
              <a:t>야구데이터 전략지수</a:t>
            </a:r>
            <a:endParaRPr lang="en-US" altLang="ko-KR" dirty="0"/>
          </a:p>
          <a:p>
            <a:r>
              <a:rPr lang="en-US" altLang="ko-KR" dirty="0"/>
              <a:t>   4) </a:t>
            </a:r>
            <a:r>
              <a:rPr lang="ko-KR" altLang="en-US" dirty="0"/>
              <a:t>야구데이터 가공처리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0F989C-FDE6-42A1-8685-0E39C68918BC}"/>
              </a:ext>
            </a:extLst>
          </p:cNvPr>
          <p:cNvSpPr/>
          <p:nvPr/>
        </p:nvSpPr>
        <p:spPr>
          <a:xfrm>
            <a:off x="6568517" y="1735112"/>
            <a:ext cx="440978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분석 방법 및 결과</a:t>
            </a:r>
            <a:endParaRPr lang="en-US" altLang="ko-KR" dirty="0"/>
          </a:p>
          <a:p>
            <a:r>
              <a:rPr lang="en-US" altLang="ko-KR" dirty="0"/>
              <a:t>  1) </a:t>
            </a:r>
            <a:r>
              <a:rPr lang="ko-KR" altLang="en-US" dirty="0"/>
              <a:t>분석 방법</a:t>
            </a:r>
            <a:endParaRPr lang="en-US" altLang="ko-KR" dirty="0"/>
          </a:p>
          <a:p>
            <a:r>
              <a:rPr lang="en-US" altLang="ko-KR" dirty="0"/>
              <a:t>  2) </a:t>
            </a:r>
            <a:r>
              <a:rPr lang="ko-KR" altLang="en-US" dirty="0"/>
              <a:t>분석 모형 선택</a:t>
            </a:r>
            <a:endParaRPr lang="en-US" altLang="ko-KR" dirty="0"/>
          </a:p>
          <a:p>
            <a:r>
              <a:rPr lang="en-US" altLang="ko-KR" dirty="0"/>
              <a:t>  3) </a:t>
            </a:r>
            <a:r>
              <a:rPr lang="ko-KR" altLang="en-US" dirty="0"/>
              <a:t>분석 결과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결론 및 소감</a:t>
            </a:r>
            <a:endParaRPr lang="en-US" altLang="ko-KR" dirty="0"/>
          </a:p>
          <a:p>
            <a:r>
              <a:rPr lang="en-US" altLang="ko-KR" dirty="0"/>
              <a:t>  1) </a:t>
            </a:r>
            <a:r>
              <a:rPr lang="ko-KR" altLang="en-US" dirty="0"/>
              <a:t>한계점</a:t>
            </a:r>
            <a:endParaRPr lang="en-US" altLang="ko-KR" dirty="0"/>
          </a:p>
          <a:p>
            <a:r>
              <a:rPr lang="en-US" altLang="ko-KR" dirty="0"/>
              <a:t>  2) </a:t>
            </a:r>
            <a:r>
              <a:rPr lang="ko-KR" altLang="en-US" dirty="0"/>
              <a:t>결론</a:t>
            </a:r>
            <a:endParaRPr lang="en-US" altLang="ko-KR" dirty="0"/>
          </a:p>
          <a:p>
            <a:r>
              <a:rPr lang="en-US" altLang="ko-KR" dirty="0"/>
              <a:t>  3) </a:t>
            </a:r>
            <a:r>
              <a:rPr lang="ko-KR" altLang="en-US" dirty="0"/>
              <a:t>소감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497E633-CF9C-4943-AD8E-D1E5DA4277D8}"/>
              </a:ext>
            </a:extLst>
          </p:cNvPr>
          <p:cNvSpPr/>
          <p:nvPr/>
        </p:nvSpPr>
        <p:spPr>
          <a:xfrm rot="10800000">
            <a:off x="0" y="0"/>
            <a:ext cx="12192000" cy="144906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29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1" y="144907"/>
            <a:ext cx="10358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1) 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분석 절차</a:t>
            </a:r>
            <a:endParaRPr lang="ko-KR" altLang="en-US" sz="4400" dirty="0">
              <a:solidFill>
                <a:srgbClr val="004169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002450-3994-41B7-8CDB-65340819C716}"/>
              </a:ext>
            </a:extLst>
          </p:cNvPr>
          <p:cNvSpPr/>
          <p:nvPr/>
        </p:nvSpPr>
        <p:spPr>
          <a:xfrm rot="10800000">
            <a:off x="0" y="0"/>
            <a:ext cx="12192000" cy="144906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D3C550-5706-442A-BF11-6238EAE399A9}"/>
              </a:ext>
            </a:extLst>
          </p:cNvPr>
          <p:cNvSpPr/>
          <p:nvPr/>
        </p:nvSpPr>
        <p:spPr>
          <a:xfrm>
            <a:off x="333372" y="5495929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5387A1FA-E678-43E9-9669-BE266B0D2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1C4B80F-A11A-4BE7-ACF9-396C5343E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6A16B8AB-5941-4089-9E2B-2582B9865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9371957-FB6B-4C39-A3E7-B12921C38FC1}"/>
              </a:ext>
            </a:extLst>
          </p:cNvPr>
          <p:cNvSpPr/>
          <p:nvPr/>
        </p:nvSpPr>
        <p:spPr>
          <a:xfrm>
            <a:off x="1132843" y="1310764"/>
            <a:ext cx="4244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전력지수 분석 모형 프로세스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6B9030B-8077-42E6-87AB-D3F76B3D85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43" y="2052637"/>
            <a:ext cx="10066294" cy="35873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D483F0-EC04-493F-BDF2-2970234F3730}"/>
              </a:ext>
            </a:extLst>
          </p:cNvPr>
          <p:cNvSpPr txBox="1"/>
          <p:nvPr/>
        </p:nvSpPr>
        <p:spPr>
          <a:xfrm>
            <a:off x="1279164" y="4585167"/>
            <a:ext cx="1111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KBO </a:t>
            </a:r>
            <a:r>
              <a:rPr lang="ko-KR" altLang="en-US" sz="1200" dirty="0"/>
              <a:t>공식</a:t>
            </a:r>
            <a:r>
              <a:rPr lang="en-US" altLang="ko-KR" sz="1200" dirty="0"/>
              <a:t> </a:t>
            </a:r>
            <a:r>
              <a:rPr lang="ko-KR" altLang="en-US" sz="1200" dirty="0"/>
              <a:t>경기기록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AC92E1-1F85-4148-A656-44D9574909F8}"/>
              </a:ext>
            </a:extLst>
          </p:cNvPr>
          <p:cNvSpPr txBox="1"/>
          <p:nvPr/>
        </p:nvSpPr>
        <p:spPr>
          <a:xfrm>
            <a:off x="2537311" y="4585167"/>
            <a:ext cx="1272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전력지수 데이터 도출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999A1-EBD4-4339-8BAC-199BAC1AAF31}"/>
              </a:ext>
            </a:extLst>
          </p:cNvPr>
          <p:cNvSpPr txBox="1"/>
          <p:nvPr/>
        </p:nvSpPr>
        <p:spPr>
          <a:xfrm>
            <a:off x="8058150" y="4651044"/>
            <a:ext cx="1019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2020 </a:t>
            </a:r>
            <a:r>
              <a:rPr lang="ko-KR" altLang="en-US" sz="1200" dirty="0"/>
              <a:t>시즌순위 관측</a:t>
            </a:r>
          </a:p>
        </p:txBody>
      </p:sp>
    </p:spTree>
    <p:extLst>
      <p:ext uri="{BB962C8B-B14F-4D97-AF65-F5344CB8AC3E}">
        <p14:creationId xmlns:p14="http://schemas.microsoft.com/office/powerpoint/2010/main" val="2253171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1" y="144907"/>
            <a:ext cx="10358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1) 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분석 절차</a:t>
            </a:r>
            <a:endParaRPr lang="ko-KR" altLang="en-US" sz="4400" dirty="0">
              <a:solidFill>
                <a:srgbClr val="004169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002450-3994-41B7-8CDB-65340819C716}"/>
              </a:ext>
            </a:extLst>
          </p:cNvPr>
          <p:cNvSpPr/>
          <p:nvPr/>
        </p:nvSpPr>
        <p:spPr>
          <a:xfrm rot="10800000">
            <a:off x="0" y="0"/>
            <a:ext cx="12192000" cy="144906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D3C550-5706-442A-BF11-6238EAE399A9}"/>
              </a:ext>
            </a:extLst>
          </p:cNvPr>
          <p:cNvSpPr/>
          <p:nvPr/>
        </p:nvSpPr>
        <p:spPr>
          <a:xfrm>
            <a:off x="333372" y="5495929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5387A1FA-E678-43E9-9669-BE266B0D2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1C4B80F-A11A-4BE7-ACF9-396C5343E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6A16B8AB-5941-4089-9E2B-2582B9865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9371957-FB6B-4C39-A3E7-B12921C38FC1}"/>
              </a:ext>
            </a:extLst>
          </p:cNvPr>
          <p:cNvSpPr/>
          <p:nvPr/>
        </p:nvSpPr>
        <p:spPr>
          <a:xfrm>
            <a:off x="1132843" y="1310764"/>
            <a:ext cx="4244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Training VS Validation VS Test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7107C0-77EA-4C0E-9A5D-1F42D8E063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9" y="1913151"/>
            <a:ext cx="5753656" cy="23644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9EABE56-20C4-4BFC-9926-D2D24FE6AC96}"/>
              </a:ext>
            </a:extLst>
          </p:cNvPr>
          <p:cNvSpPr/>
          <p:nvPr/>
        </p:nvSpPr>
        <p:spPr>
          <a:xfrm>
            <a:off x="2329757" y="4531573"/>
            <a:ext cx="70948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ea"/>
              </a:rPr>
              <a:t>Training set</a:t>
            </a:r>
            <a:r>
              <a:rPr lang="ko-KR" altLang="en-US" sz="1200" dirty="0">
                <a:latin typeface="+mn-ea"/>
              </a:rPr>
              <a:t> 모델의 학습에 사용되는 데이터</a:t>
            </a:r>
            <a:r>
              <a:rPr lang="en-US" altLang="ko-KR" sz="1200" dirty="0">
                <a:latin typeface="+mn-ea"/>
              </a:rPr>
              <a:t>(16</a:t>
            </a:r>
            <a:r>
              <a:rPr lang="ko-KR" altLang="en-US" sz="1200" dirty="0">
                <a:latin typeface="+mn-ea"/>
              </a:rPr>
              <a:t>년</a:t>
            </a:r>
            <a:r>
              <a:rPr lang="en-US" altLang="ko-KR" sz="1200" dirty="0">
                <a:latin typeface="+mn-ea"/>
              </a:rPr>
              <a:t>~17</a:t>
            </a:r>
            <a:r>
              <a:rPr lang="ko-KR" altLang="en-US" sz="1200" dirty="0">
                <a:latin typeface="+mn-ea"/>
              </a:rPr>
              <a:t>년 데이터</a:t>
            </a:r>
            <a:r>
              <a:rPr lang="en-US" altLang="ko-KR" sz="1200" dirty="0">
                <a:latin typeface="+mn-ea"/>
              </a:rPr>
              <a:t>)</a:t>
            </a:r>
          </a:p>
          <a:p>
            <a:endParaRPr lang="ko-KR" altLang="en-US" sz="1200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Validation set</a:t>
            </a:r>
            <a:r>
              <a:rPr lang="ko-KR" altLang="en-US" sz="1200" dirty="0">
                <a:latin typeface="+mn-ea"/>
              </a:rPr>
              <a:t> 모델 제작 과정 중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학습된 모델의 성능을 측정하기 위한 데이터</a:t>
            </a:r>
            <a:r>
              <a:rPr lang="en-US" altLang="ko-KR" sz="1200" dirty="0">
                <a:latin typeface="+mn-ea"/>
              </a:rPr>
              <a:t>(18</a:t>
            </a:r>
            <a:r>
              <a:rPr lang="ko-KR" altLang="en-US" sz="1200" dirty="0">
                <a:latin typeface="+mn-ea"/>
              </a:rPr>
              <a:t>년</a:t>
            </a:r>
            <a:r>
              <a:rPr lang="en-US" altLang="ko-KR" sz="1200" dirty="0">
                <a:latin typeface="+mn-ea"/>
              </a:rPr>
              <a:t>~19</a:t>
            </a:r>
            <a:r>
              <a:rPr lang="ko-KR" altLang="en-US" sz="1200" dirty="0">
                <a:latin typeface="+mn-ea"/>
              </a:rPr>
              <a:t>년 데이터</a:t>
            </a:r>
            <a:r>
              <a:rPr lang="en-US" altLang="ko-KR" sz="1200" dirty="0">
                <a:latin typeface="+mn-ea"/>
              </a:rPr>
              <a:t>)</a:t>
            </a:r>
          </a:p>
          <a:p>
            <a:endParaRPr lang="en-US" altLang="ko-KR" sz="1200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Test set </a:t>
            </a:r>
            <a:r>
              <a:rPr lang="ko-KR" altLang="en-US" sz="1200" dirty="0">
                <a:latin typeface="+mn-ea"/>
              </a:rPr>
              <a:t>새로운 데이터를 통해 테스트하기 위한 데이터</a:t>
            </a:r>
            <a:r>
              <a:rPr lang="en-US" altLang="ko-KR" sz="1200" dirty="0">
                <a:latin typeface="+mn-ea"/>
              </a:rPr>
              <a:t>(20</a:t>
            </a:r>
            <a:r>
              <a:rPr lang="ko-KR" altLang="en-US" sz="1200" dirty="0">
                <a:latin typeface="+mn-ea"/>
              </a:rPr>
              <a:t>년 데이터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0865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1" y="144907"/>
            <a:ext cx="10358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2) 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분석 방법</a:t>
            </a:r>
            <a:endParaRPr lang="ko-KR" altLang="en-US" sz="4400" dirty="0">
              <a:solidFill>
                <a:srgbClr val="004169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002450-3994-41B7-8CDB-65340819C716}"/>
              </a:ext>
            </a:extLst>
          </p:cNvPr>
          <p:cNvSpPr/>
          <p:nvPr/>
        </p:nvSpPr>
        <p:spPr>
          <a:xfrm rot="10800000">
            <a:off x="0" y="0"/>
            <a:ext cx="12192000" cy="144906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D3C550-5706-442A-BF11-6238EAE399A9}"/>
              </a:ext>
            </a:extLst>
          </p:cNvPr>
          <p:cNvSpPr/>
          <p:nvPr/>
        </p:nvSpPr>
        <p:spPr>
          <a:xfrm>
            <a:off x="333372" y="5495929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5387A1FA-E678-43E9-9669-BE266B0D2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1C4B80F-A11A-4BE7-ACF9-396C5343E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6A16B8AB-5941-4089-9E2B-2582B9865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9371957-FB6B-4C39-A3E7-B12921C38FC1}"/>
              </a:ext>
            </a:extLst>
          </p:cNvPr>
          <p:cNvSpPr/>
          <p:nvPr/>
        </p:nvSpPr>
        <p:spPr>
          <a:xfrm>
            <a:off x="1132843" y="1310764"/>
            <a:ext cx="7269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LDA(Linear Discriminant Analysis)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FAAE93-6819-4DCA-A3C7-3B98FABE4E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0350" y="1962150"/>
            <a:ext cx="6591300" cy="2933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EB5B-8CC0-4332-9CB1-36351C031F57}"/>
              </a:ext>
            </a:extLst>
          </p:cNvPr>
          <p:cNvSpPr txBox="1"/>
          <p:nvPr/>
        </p:nvSpPr>
        <p:spPr>
          <a:xfrm>
            <a:off x="333372" y="1310764"/>
            <a:ext cx="94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예시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08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1" y="144907"/>
            <a:ext cx="10358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2) 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분석 방법</a:t>
            </a:r>
            <a:endParaRPr lang="ko-KR" altLang="en-US" sz="4400" dirty="0">
              <a:solidFill>
                <a:srgbClr val="004169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002450-3994-41B7-8CDB-65340819C716}"/>
              </a:ext>
            </a:extLst>
          </p:cNvPr>
          <p:cNvSpPr/>
          <p:nvPr/>
        </p:nvSpPr>
        <p:spPr>
          <a:xfrm rot="10800000">
            <a:off x="0" y="0"/>
            <a:ext cx="12192000" cy="144906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D3C550-5706-442A-BF11-6238EAE399A9}"/>
              </a:ext>
            </a:extLst>
          </p:cNvPr>
          <p:cNvSpPr/>
          <p:nvPr/>
        </p:nvSpPr>
        <p:spPr>
          <a:xfrm>
            <a:off x="333372" y="5495929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5387A1FA-E678-43E9-9669-BE266B0D2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1C4B80F-A11A-4BE7-ACF9-396C5343E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6A16B8AB-5941-4089-9E2B-2582B9865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7E5AF97-2705-4E74-BE69-570E18B76F99}"/>
              </a:ext>
            </a:extLst>
          </p:cNvPr>
          <p:cNvSpPr/>
          <p:nvPr/>
        </p:nvSpPr>
        <p:spPr>
          <a:xfrm>
            <a:off x="1282278" y="1284645"/>
            <a:ext cx="4006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111111"/>
                </a:solidFill>
                <a:latin typeface="Arial" panose="020B0604020202020204" pitchFamily="34" charset="0"/>
              </a:rPr>
              <a:t>QDA (Quadratic </a:t>
            </a:r>
            <a:r>
              <a:rPr lang="en-US" altLang="ko-KR" dirty="0" err="1">
                <a:solidFill>
                  <a:srgbClr val="111111"/>
                </a:solidFill>
                <a:latin typeface="Arial" panose="020B0604020202020204" pitchFamily="34" charset="0"/>
              </a:rPr>
              <a:t>Discriminat</a:t>
            </a:r>
            <a:r>
              <a:rPr lang="en-US" altLang="ko-KR" dirty="0">
                <a:solidFill>
                  <a:srgbClr val="111111"/>
                </a:solidFill>
                <a:latin typeface="Arial" panose="020B0604020202020204" pitchFamily="34" charset="0"/>
              </a:rPr>
              <a:t> Analysis)</a:t>
            </a:r>
            <a:endParaRPr lang="en-US" altLang="ko-KR" b="0" i="0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1DDD13-9271-49FA-8C59-3E1354F64C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7267" y="1930681"/>
            <a:ext cx="4686929" cy="36861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42909A-D882-463D-86D9-232169C4869E}"/>
              </a:ext>
            </a:extLst>
          </p:cNvPr>
          <p:cNvSpPr txBox="1"/>
          <p:nvPr/>
        </p:nvSpPr>
        <p:spPr>
          <a:xfrm>
            <a:off x="333372" y="1310764"/>
            <a:ext cx="94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예시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588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1" y="144907"/>
            <a:ext cx="10358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2) 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분석 방법</a:t>
            </a:r>
            <a:endParaRPr lang="ko-KR" altLang="en-US" sz="4400" dirty="0">
              <a:solidFill>
                <a:srgbClr val="004169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002450-3994-41B7-8CDB-65340819C716}"/>
              </a:ext>
            </a:extLst>
          </p:cNvPr>
          <p:cNvSpPr/>
          <p:nvPr/>
        </p:nvSpPr>
        <p:spPr>
          <a:xfrm rot="10800000">
            <a:off x="0" y="0"/>
            <a:ext cx="12192000" cy="144906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D3C550-5706-442A-BF11-6238EAE399A9}"/>
              </a:ext>
            </a:extLst>
          </p:cNvPr>
          <p:cNvSpPr/>
          <p:nvPr/>
        </p:nvSpPr>
        <p:spPr>
          <a:xfrm>
            <a:off x="333372" y="5495929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5387A1FA-E678-43E9-9669-BE266B0D2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1C4B80F-A11A-4BE7-ACF9-396C5343E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6A16B8AB-5941-4089-9E2B-2582B9865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8419D0D-19F2-4EDE-87D2-139659EEDDF5}"/>
              </a:ext>
            </a:extLst>
          </p:cNvPr>
          <p:cNvSpPr/>
          <p:nvPr/>
        </p:nvSpPr>
        <p:spPr>
          <a:xfrm>
            <a:off x="1020472" y="1478456"/>
            <a:ext cx="3869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로지스틱 회귀 (</a:t>
            </a:r>
            <a:r>
              <a:rPr lang="ko-KR" altLang="en-US" dirty="0" err="1"/>
              <a:t>Logistic</a:t>
            </a:r>
            <a:r>
              <a:rPr lang="ko-KR" altLang="en-US" dirty="0"/>
              <a:t> </a:t>
            </a:r>
            <a:r>
              <a:rPr lang="ko-KR" altLang="en-US" dirty="0" err="1"/>
              <a:t>Regression</a:t>
            </a:r>
            <a:r>
              <a:rPr lang="ko-KR" altLang="en-US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8F482B-7C61-4178-869F-ED3B5BB939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8862" y="1971675"/>
            <a:ext cx="7534275" cy="29146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F4D619-9DAC-45BF-B3B9-64AEE450921F}"/>
              </a:ext>
            </a:extLst>
          </p:cNvPr>
          <p:cNvSpPr txBox="1"/>
          <p:nvPr/>
        </p:nvSpPr>
        <p:spPr>
          <a:xfrm>
            <a:off x="333372" y="1310764"/>
            <a:ext cx="94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예시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433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1" y="144907"/>
            <a:ext cx="10358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2) 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분석 방법</a:t>
            </a:r>
            <a:endParaRPr lang="ko-KR" altLang="en-US" sz="4400" dirty="0">
              <a:solidFill>
                <a:srgbClr val="004169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002450-3994-41B7-8CDB-65340819C716}"/>
              </a:ext>
            </a:extLst>
          </p:cNvPr>
          <p:cNvSpPr/>
          <p:nvPr/>
        </p:nvSpPr>
        <p:spPr>
          <a:xfrm rot="10800000">
            <a:off x="0" y="0"/>
            <a:ext cx="12192000" cy="144906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D3C550-5706-442A-BF11-6238EAE399A9}"/>
              </a:ext>
            </a:extLst>
          </p:cNvPr>
          <p:cNvSpPr/>
          <p:nvPr/>
        </p:nvSpPr>
        <p:spPr>
          <a:xfrm>
            <a:off x="333372" y="5495929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5387A1FA-E678-43E9-9669-BE266B0D2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1C4B80F-A11A-4BE7-ACF9-396C5343E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6A16B8AB-5941-4089-9E2B-2582B9865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9371957-FB6B-4C39-A3E7-B12921C38FC1}"/>
              </a:ext>
            </a:extLst>
          </p:cNvPr>
          <p:cNvSpPr/>
          <p:nvPr/>
        </p:nvSpPr>
        <p:spPr>
          <a:xfrm>
            <a:off x="1089256" y="1585185"/>
            <a:ext cx="4181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랜덤포레스트</a:t>
            </a:r>
            <a:r>
              <a:rPr lang="ko-KR" altLang="en-US" dirty="0"/>
              <a:t> </a:t>
            </a:r>
            <a:r>
              <a:rPr lang="en-US" altLang="ko-KR" dirty="0"/>
              <a:t>(Random Forest)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87EE1C-5832-4D42-91DC-42E1A3A0FD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8037" y="1954517"/>
            <a:ext cx="5495925" cy="3390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5B2FB6-8A5E-4DC0-B92B-6F96B356FFDA}"/>
              </a:ext>
            </a:extLst>
          </p:cNvPr>
          <p:cNvSpPr txBox="1"/>
          <p:nvPr/>
        </p:nvSpPr>
        <p:spPr>
          <a:xfrm>
            <a:off x="333372" y="1310764"/>
            <a:ext cx="94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예시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961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1" y="144907"/>
            <a:ext cx="10358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3) 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분석 모형 선택</a:t>
            </a:r>
            <a:endParaRPr lang="ko-KR" altLang="en-US" sz="4400" dirty="0">
              <a:solidFill>
                <a:srgbClr val="004169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002450-3994-41B7-8CDB-65340819C716}"/>
              </a:ext>
            </a:extLst>
          </p:cNvPr>
          <p:cNvSpPr/>
          <p:nvPr/>
        </p:nvSpPr>
        <p:spPr>
          <a:xfrm rot="10800000">
            <a:off x="0" y="0"/>
            <a:ext cx="12192000" cy="144906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D3C550-5706-442A-BF11-6238EAE399A9}"/>
              </a:ext>
            </a:extLst>
          </p:cNvPr>
          <p:cNvSpPr/>
          <p:nvPr/>
        </p:nvSpPr>
        <p:spPr>
          <a:xfrm>
            <a:off x="333372" y="5495929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5387A1FA-E678-43E9-9669-BE266B0D2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1C4B80F-A11A-4BE7-ACF9-396C5343E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6A16B8AB-5941-4089-9E2B-2582B9865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42ED1B3-07DC-45E0-BC17-F2F08C07B7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2764" y="1409675"/>
            <a:ext cx="6543675" cy="19621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42C0EA4-FD05-4AE9-AC8A-C6E6AD61E0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9180"/>
          <a:stretch/>
        </p:blipFill>
        <p:spPr>
          <a:xfrm>
            <a:off x="3045663" y="3484986"/>
            <a:ext cx="5962650" cy="23443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917323-A920-4C05-8522-007551D1F4AA}"/>
              </a:ext>
            </a:extLst>
          </p:cNvPr>
          <p:cNvSpPr txBox="1"/>
          <p:nvPr/>
        </p:nvSpPr>
        <p:spPr>
          <a:xfrm>
            <a:off x="850957" y="1059256"/>
            <a:ext cx="289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왜 이 모형을 선택했는지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D7D592-D1E6-4F14-8F5C-98FE8417DC20}"/>
              </a:ext>
            </a:extLst>
          </p:cNvPr>
          <p:cNvSpPr txBox="1"/>
          <p:nvPr/>
        </p:nvSpPr>
        <p:spPr>
          <a:xfrm>
            <a:off x="333372" y="1310764"/>
            <a:ext cx="94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예시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733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1" y="144907"/>
            <a:ext cx="10358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4) 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분석 결과</a:t>
            </a:r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/ 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평가</a:t>
            </a:r>
            <a:endParaRPr lang="ko-KR" altLang="en-US" sz="4400" dirty="0">
              <a:solidFill>
                <a:srgbClr val="004169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002450-3994-41B7-8CDB-65340819C716}"/>
              </a:ext>
            </a:extLst>
          </p:cNvPr>
          <p:cNvSpPr/>
          <p:nvPr/>
        </p:nvSpPr>
        <p:spPr>
          <a:xfrm rot="10800000">
            <a:off x="0" y="0"/>
            <a:ext cx="12192000" cy="144906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D3C550-5706-442A-BF11-6238EAE399A9}"/>
              </a:ext>
            </a:extLst>
          </p:cNvPr>
          <p:cNvSpPr/>
          <p:nvPr/>
        </p:nvSpPr>
        <p:spPr>
          <a:xfrm>
            <a:off x="333372" y="5495929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5387A1FA-E678-43E9-9669-BE266B0D2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1C4B80F-A11A-4BE7-ACF9-396C5343E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6A16B8AB-5941-4089-9E2B-2582B9865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993570-785D-4560-846D-28C11219BDE9}"/>
              </a:ext>
            </a:extLst>
          </p:cNvPr>
          <p:cNvSpPr txBox="1"/>
          <p:nvPr/>
        </p:nvSpPr>
        <p:spPr>
          <a:xfrm>
            <a:off x="2458529" y="1367255"/>
            <a:ext cx="3939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구단별</a:t>
            </a:r>
            <a:r>
              <a:rPr lang="ko-KR" altLang="en-US" dirty="0"/>
              <a:t> 예측 모형의 </a:t>
            </a:r>
            <a:r>
              <a:rPr lang="ko-KR" altLang="en-US" dirty="0" err="1"/>
              <a:t>예측률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FCFFB8-AAA0-48A1-B550-33099F522F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5394" y="2300695"/>
            <a:ext cx="6342394" cy="26960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1344A3-9574-41FD-B13F-89E9886AEB33}"/>
              </a:ext>
            </a:extLst>
          </p:cNvPr>
          <p:cNvSpPr txBox="1"/>
          <p:nvPr/>
        </p:nvSpPr>
        <p:spPr>
          <a:xfrm>
            <a:off x="333372" y="1310764"/>
            <a:ext cx="94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예시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082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1" y="144907"/>
            <a:ext cx="10358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4) 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분석 결과</a:t>
            </a:r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/ 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평가</a:t>
            </a:r>
            <a:endParaRPr lang="ko-KR" altLang="en-US" sz="4400" dirty="0">
              <a:solidFill>
                <a:srgbClr val="004169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002450-3994-41B7-8CDB-65340819C716}"/>
              </a:ext>
            </a:extLst>
          </p:cNvPr>
          <p:cNvSpPr/>
          <p:nvPr/>
        </p:nvSpPr>
        <p:spPr>
          <a:xfrm rot="10800000">
            <a:off x="0" y="0"/>
            <a:ext cx="12192000" cy="144906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D3C550-5706-442A-BF11-6238EAE399A9}"/>
              </a:ext>
            </a:extLst>
          </p:cNvPr>
          <p:cNvSpPr/>
          <p:nvPr/>
        </p:nvSpPr>
        <p:spPr>
          <a:xfrm>
            <a:off x="333372" y="5495929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5387A1FA-E678-43E9-9669-BE266B0D2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1C4B80F-A11A-4BE7-ACF9-396C5343E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6A16B8AB-5941-4089-9E2B-2582B9865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B3A493-B4CC-4A26-AFAE-DB84B339779D}"/>
              </a:ext>
            </a:extLst>
          </p:cNvPr>
          <p:cNvSpPr txBox="1"/>
          <p:nvPr/>
        </p:nvSpPr>
        <p:spPr>
          <a:xfrm>
            <a:off x="333372" y="1310764"/>
            <a:ext cx="94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예시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748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1008636" y="2710639"/>
            <a:ext cx="10191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300" dirty="0">
                <a:solidFill>
                  <a:srgbClr val="004169"/>
                </a:solidFill>
                <a:latin typeface="+mn-ea"/>
              </a:rPr>
              <a:t>4. </a:t>
            </a:r>
            <a:r>
              <a:rPr lang="ko-KR" altLang="en-US" sz="6000" spc="300" dirty="0">
                <a:solidFill>
                  <a:srgbClr val="004169"/>
                </a:solidFill>
                <a:latin typeface="+mn-ea"/>
              </a:rPr>
              <a:t>결론 및 소감 </a:t>
            </a:r>
            <a:endParaRPr lang="ko-KR" altLang="en-US" sz="6000" dirty="0">
              <a:solidFill>
                <a:srgbClr val="004169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D3C550-5706-442A-BF11-6238EAE399A9}"/>
              </a:ext>
            </a:extLst>
          </p:cNvPr>
          <p:cNvSpPr/>
          <p:nvPr/>
        </p:nvSpPr>
        <p:spPr>
          <a:xfrm>
            <a:off x="333372" y="5495929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5387A1FA-E678-43E9-9669-BE266B0D2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1C4B80F-A11A-4BE7-ACF9-396C5343E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6A16B8AB-5941-4089-9E2B-2582B9865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77303A5-CF3C-4E5A-9D38-4A86EC5FB06C}"/>
              </a:ext>
            </a:extLst>
          </p:cNvPr>
          <p:cNvSpPr/>
          <p:nvPr/>
        </p:nvSpPr>
        <p:spPr>
          <a:xfrm rot="10800000">
            <a:off x="0" y="0"/>
            <a:ext cx="12192000" cy="144906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735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1008636" y="2710639"/>
            <a:ext cx="10191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300" dirty="0">
                <a:solidFill>
                  <a:srgbClr val="004169"/>
                </a:solidFill>
                <a:latin typeface="+mn-ea"/>
              </a:rPr>
              <a:t>1. </a:t>
            </a:r>
            <a:r>
              <a:rPr lang="ko-KR" altLang="en-US" sz="6000" spc="300" dirty="0">
                <a:solidFill>
                  <a:srgbClr val="004169"/>
                </a:solidFill>
                <a:latin typeface="+mn-ea"/>
              </a:rPr>
              <a:t>프로젝트 개요</a:t>
            </a:r>
            <a:endParaRPr lang="ko-KR" altLang="en-US" sz="6000" dirty="0">
              <a:solidFill>
                <a:srgbClr val="004169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D3C550-5706-442A-BF11-6238EAE399A9}"/>
              </a:ext>
            </a:extLst>
          </p:cNvPr>
          <p:cNvSpPr/>
          <p:nvPr/>
        </p:nvSpPr>
        <p:spPr>
          <a:xfrm>
            <a:off x="333372" y="5495929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5387A1FA-E678-43E9-9669-BE266B0D2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1C4B80F-A11A-4BE7-ACF9-396C5343E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6A16B8AB-5941-4089-9E2B-2582B9865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77303A5-CF3C-4E5A-9D38-4A86EC5FB06C}"/>
              </a:ext>
            </a:extLst>
          </p:cNvPr>
          <p:cNvSpPr/>
          <p:nvPr/>
        </p:nvSpPr>
        <p:spPr>
          <a:xfrm rot="10800000">
            <a:off x="0" y="0"/>
            <a:ext cx="12192000" cy="144906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049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1" y="144907"/>
            <a:ext cx="10358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1) 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한계점</a:t>
            </a:r>
            <a:endParaRPr lang="ko-KR" altLang="en-US" sz="4400" dirty="0">
              <a:solidFill>
                <a:srgbClr val="004169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002450-3994-41B7-8CDB-65340819C716}"/>
              </a:ext>
            </a:extLst>
          </p:cNvPr>
          <p:cNvSpPr/>
          <p:nvPr/>
        </p:nvSpPr>
        <p:spPr>
          <a:xfrm rot="10800000">
            <a:off x="0" y="0"/>
            <a:ext cx="12192000" cy="144906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D3C550-5706-442A-BF11-6238EAE399A9}"/>
              </a:ext>
            </a:extLst>
          </p:cNvPr>
          <p:cNvSpPr/>
          <p:nvPr/>
        </p:nvSpPr>
        <p:spPr>
          <a:xfrm>
            <a:off x="333372" y="5495929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5387A1FA-E678-43E9-9669-BE266B0D2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1C4B80F-A11A-4BE7-ACF9-396C5343E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6A16B8AB-5941-4089-9E2B-2582B9865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78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1" y="144907"/>
            <a:ext cx="10358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2) 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결론</a:t>
            </a:r>
            <a:endParaRPr lang="ko-KR" altLang="en-US" sz="4400" dirty="0">
              <a:solidFill>
                <a:srgbClr val="004169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002450-3994-41B7-8CDB-65340819C716}"/>
              </a:ext>
            </a:extLst>
          </p:cNvPr>
          <p:cNvSpPr/>
          <p:nvPr/>
        </p:nvSpPr>
        <p:spPr>
          <a:xfrm rot="10800000">
            <a:off x="0" y="0"/>
            <a:ext cx="12192000" cy="144906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D3C550-5706-442A-BF11-6238EAE399A9}"/>
              </a:ext>
            </a:extLst>
          </p:cNvPr>
          <p:cNvSpPr/>
          <p:nvPr/>
        </p:nvSpPr>
        <p:spPr>
          <a:xfrm>
            <a:off x="333372" y="5495929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5387A1FA-E678-43E9-9669-BE266B0D2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1C4B80F-A11A-4BE7-ACF9-396C5343E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6A16B8AB-5941-4089-9E2B-2582B9865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54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002450-3994-41B7-8CDB-65340819C716}"/>
              </a:ext>
            </a:extLst>
          </p:cNvPr>
          <p:cNvSpPr/>
          <p:nvPr/>
        </p:nvSpPr>
        <p:spPr>
          <a:xfrm rot="10800000">
            <a:off x="0" y="0"/>
            <a:ext cx="12192000" cy="144906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D3C550-5706-442A-BF11-6238EAE399A9}"/>
              </a:ext>
            </a:extLst>
          </p:cNvPr>
          <p:cNvSpPr/>
          <p:nvPr/>
        </p:nvSpPr>
        <p:spPr>
          <a:xfrm>
            <a:off x="333372" y="5495929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5387A1FA-E678-43E9-9669-BE266B0D2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1C4B80F-A11A-4BE7-ACF9-396C5343E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6A16B8AB-5941-4089-9E2B-2582B9865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BC11C1-45C7-40FE-A3CD-5D86407DFFF4}"/>
              </a:ext>
            </a:extLst>
          </p:cNvPr>
          <p:cNvSpPr txBox="1"/>
          <p:nvPr/>
        </p:nvSpPr>
        <p:spPr>
          <a:xfrm>
            <a:off x="4003886" y="2729223"/>
            <a:ext cx="4201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8232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C6F0C7-81DF-4639-85B4-92E509D7E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417" y="1714122"/>
            <a:ext cx="5762627" cy="387239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1" y="144907"/>
            <a:ext cx="46899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1) 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주제 선정</a:t>
            </a:r>
            <a:endParaRPr lang="ko-KR" altLang="en-US" sz="4400" dirty="0">
              <a:solidFill>
                <a:srgbClr val="004169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002450-3994-41B7-8CDB-65340819C716}"/>
              </a:ext>
            </a:extLst>
          </p:cNvPr>
          <p:cNvSpPr/>
          <p:nvPr/>
        </p:nvSpPr>
        <p:spPr>
          <a:xfrm rot="10800000">
            <a:off x="0" y="0"/>
            <a:ext cx="12192000" cy="144906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D3C550-5706-442A-BF11-6238EAE399A9}"/>
              </a:ext>
            </a:extLst>
          </p:cNvPr>
          <p:cNvSpPr/>
          <p:nvPr/>
        </p:nvSpPr>
        <p:spPr>
          <a:xfrm>
            <a:off x="333372" y="5495929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5387A1FA-E678-43E9-9669-BE266B0D2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1C4B80F-A11A-4BE7-ACF9-396C5343E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6A16B8AB-5941-4089-9E2B-2582B98657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7707E6-516B-433A-9721-36A2CD90E1E0}"/>
              </a:ext>
            </a:extLst>
          </p:cNvPr>
          <p:cNvSpPr txBox="1"/>
          <p:nvPr/>
        </p:nvSpPr>
        <p:spPr>
          <a:xfrm>
            <a:off x="7255723" y="1129568"/>
            <a:ext cx="346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영화 </a:t>
            </a:r>
            <a:r>
              <a:rPr lang="ko-KR" altLang="en-US" dirty="0" err="1"/>
              <a:t>머니볼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야구 데이터 분석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18B881-C941-49C1-ADD6-DB1345A9BC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74" y="1714122"/>
            <a:ext cx="5762628" cy="38723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A38599-3D8B-4EB3-9E3D-1D9101DCE478}"/>
              </a:ext>
            </a:extLst>
          </p:cNvPr>
          <p:cNvSpPr txBox="1"/>
          <p:nvPr/>
        </p:nvSpPr>
        <p:spPr>
          <a:xfrm>
            <a:off x="500058" y="1164281"/>
            <a:ext cx="544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어떻게 하면 프로젝트를 즐겁게 </a:t>
            </a:r>
            <a:r>
              <a:rPr lang="ko-KR" altLang="en-US" dirty="0" err="1"/>
              <a:t>할수</a:t>
            </a:r>
            <a:r>
              <a:rPr lang="ko-KR" altLang="en-US" dirty="0"/>
              <a:t>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7793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1" y="144907"/>
            <a:ext cx="10358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2) 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분석 동기</a:t>
            </a:r>
            <a:endParaRPr lang="ko-KR" altLang="en-US" sz="4400" dirty="0">
              <a:solidFill>
                <a:srgbClr val="004169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002450-3994-41B7-8CDB-65340819C716}"/>
              </a:ext>
            </a:extLst>
          </p:cNvPr>
          <p:cNvSpPr/>
          <p:nvPr/>
        </p:nvSpPr>
        <p:spPr>
          <a:xfrm rot="10800000">
            <a:off x="0" y="0"/>
            <a:ext cx="12192000" cy="144906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D3C550-5706-442A-BF11-6238EAE399A9}"/>
              </a:ext>
            </a:extLst>
          </p:cNvPr>
          <p:cNvSpPr/>
          <p:nvPr/>
        </p:nvSpPr>
        <p:spPr>
          <a:xfrm>
            <a:off x="333372" y="5495929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5387A1FA-E678-43E9-9669-BE266B0D2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1C4B80F-A11A-4BE7-ACF9-396C5343E3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6A16B8AB-5941-4089-9E2B-2582B98657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052D0D-2E8B-4CD1-A1CB-DE3BC0B37B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06" y="2151223"/>
            <a:ext cx="3693024" cy="40802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10737E-289E-4290-86D2-93BDFA3D75AE}"/>
              </a:ext>
            </a:extLst>
          </p:cNvPr>
          <p:cNvSpPr txBox="1"/>
          <p:nvPr/>
        </p:nvSpPr>
        <p:spPr>
          <a:xfrm>
            <a:off x="333372" y="1059256"/>
            <a:ext cx="489423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Q. </a:t>
            </a:r>
            <a:r>
              <a:rPr lang="ko-KR" altLang="en-US" dirty="0"/>
              <a:t>경기를 보지 않고도 성적을 맞출 수 있을까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Q. </a:t>
            </a:r>
            <a:r>
              <a:rPr lang="ko-KR" altLang="en-US" dirty="0"/>
              <a:t>강한 팀이 되려면 어떻게 해야 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540E93-C3C9-463A-8218-BB7018B422B6}"/>
              </a:ext>
            </a:extLst>
          </p:cNvPr>
          <p:cNvSpPr/>
          <p:nvPr/>
        </p:nvSpPr>
        <p:spPr>
          <a:xfrm>
            <a:off x="5323981" y="1607169"/>
            <a:ext cx="6300670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프로야구 팀들의 </a:t>
            </a:r>
            <a:r>
              <a:rPr lang="ko-KR" altLang="en-US" dirty="0" err="1"/>
              <a:t>승패에</a:t>
            </a:r>
            <a:r>
              <a:rPr lang="ko-KR" altLang="en-US" dirty="0"/>
              <a:t> 영향을 미치는 요인 규명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2.</a:t>
            </a:r>
            <a:r>
              <a:rPr lang="ko-KR" altLang="en-US" dirty="0"/>
              <a:t> 16년~19년 정규리그 전경기 대상으로 분석 진행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3. </a:t>
            </a:r>
            <a:r>
              <a:rPr lang="ko-KR" altLang="en-US" dirty="0"/>
              <a:t>팀별 데이터 활용 전력지수의 중요성</a:t>
            </a:r>
            <a:r>
              <a:rPr lang="en-US" altLang="ko-KR" dirty="0"/>
              <a:t>: </a:t>
            </a:r>
            <a:r>
              <a:rPr lang="ko-KR" altLang="en-US" dirty="0"/>
              <a:t>승패 예측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B3B3F2-EF2C-4D49-B546-6EE0F626E7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110" y="3429000"/>
            <a:ext cx="5216042" cy="17249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BB53DB7-40ED-4ED7-A003-130080CF6935}"/>
              </a:ext>
            </a:extLst>
          </p:cNvPr>
          <p:cNvSpPr/>
          <p:nvPr/>
        </p:nvSpPr>
        <p:spPr>
          <a:xfrm>
            <a:off x="5778023" y="5389710"/>
            <a:ext cx="468910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데이터 야구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전력지수의 가치를 보여주자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467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1" y="144907"/>
            <a:ext cx="5184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3) 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프로젝트 목표</a:t>
            </a:r>
            <a:endParaRPr lang="ko-KR" altLang="en-US" sz="4400" dirty="0">
              <a:solidFill>
                <a:srgbClr val="004169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002450-3994-41B7-8CDB-65340819C716}"/>
              </a:ext>
            </a:extLst>
          </p:cNvPr>
          <p:cNvSpPr/>
          <p:nvPr/>
        </p:nvSpPr>
        <p:spPr>
          <a:xfrm rot="10800000">
            <a:off x="0" y="0"/>
            <a:ext cx="12192000" cy="144906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D3C550-5706-442A-BF11-6238EAE399A9}"/>
              </a:ext>
            </a:extLst>
          </p:cNvPr>
          <p:cNvSpPr/>
          <p:nvPr/>
        </p:nvSpPr>
        <p:spPr>
          <a:xfrm>
            <a:off x="333372" y="5495929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5387A1FA-E678-43E9-9669-BE266B0D2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1C4B80F-A11A-4BE7-ACF9-396C5343E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6A16B8AB-5941-4089-9E2B-2582B9865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C6B185-CC1C-4ABF-B762-AC8772619EE4}"/>
              </a:ext>
            </a:extLst>
          </p:cNvPr>
          <p:cNvSpPr txBox="1"/>
          <p:nvPr/>
        </p:nvSpPr>
        <p:spPr>
          <a:xfrm>
            <a:off x="2844224" y="914348"/>
            <a:ext cx="6844324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▷분석 데이터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-16~20</a:t>
            </a:r>
            <a:r>
              <a:rPr lang="ko-KR" altLang="en-US" dirty="0"/>
              <a:t>년까지의 </a:t>
            </a:r>
            <a:r>
              <a:rPr lang="en-US" altLang="ko-KR" dirty="0"/>
              <a:t>10</a:t>
            </a:r>
            <a:r>
              <a:rPr lang="ko-KR" altLang="en-US" dirty="0"/>
              <a:t>개 구단 게임 데이터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(1</a:t>
            </a:r>
            <a:r>
              <a:rPr lang="ko-KR" altLang="en-US" dirty="0"/>
              <a:t>년 정규시즌 </a:t>
            </a:r>
            <a:r>
              <a:rPr lang="en-US" altLang="ko-KR" dirty="0"/>
              <a:t>: </a:t>
            </a:r>
            <a:r>
              <a:rPr lang="ko-KR" altLang="en-US" dirty="0"/>
              <a:t>팀당 </a:t>
            </a:r>
            <a:r>
              <a:rPr lang="en-US" altLang="ko-KR" dirty="0"/>
              <a:t>144</a:t>
            </a:r>
            <a:r>
              <a:rPr lang="ko-KR" altLang="en-US" dirty="0"/>
              <a:t>게임</a:t>
            </a:r>
            <a:r>
              <a:rPr lang="en-US" altLang="ko-KR" dirty="0"/>
              <a:t>*10</a:t>
            </a:r>
            <a:r>
              <a:rPr lang="ko-KR" altLang="en-US" dirty="0"/>
              <a:t>개 팀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▷ 분석 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-</a:t>
            </a:r>
            <a:r>
              <a:rPr lang="ko-KR" altLang="en-US" dirty="0" err="1"/>
              <a:t>머신러닝</a:t>
            </a:r>
            <a:r>
              <a:rPr lang="en-US" altLang="ko-KR" dirty="0"/>
              <a:t> </a:t>
            </a:r>
            <a:r>
              <a:rPr lang="ko-KR" altLang="en-US" dirty="0"/>
              <a:t>기법 활용 각 팀별 데이터 분석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-</a:t>
            </a:r>
            <a:r>
              <a:rPr lang="ko-KR" altLang="en-US" dirty="0"/>
              <a:t>팀 </a:t>
            </a:r>
            <a:r>
              <a:rPr lang="ko-KR" altLang="en-US" dirty="0" err="1"/>
              <a:t>승패에</a:t>
            </a:r>
            <a:r>
              <a:rPr lang="ko-KR" altLang="en-US" dirty="0"/>
              <a:t> 영향을 주는 요인</a:t>
            </a:r>
            <a:r>
              <a:rPr lang="en-US" altLang="ko-KR" dirty="0"/>
              <a:t>(</a:t>
            </a:r>
            <a:r>
              <a:rPr lang="ko-KR" altLang="en-US" dirty="0"/>
              <a:t>변수</a:t>
            </a:r>
            <a:r>
              <a:rPr lang="en-US" altLang="ko-KR" dirty="0"/>
              <a:t>)</a:t>
            </a:r>
            <a:r>
              <a:rPr lang="ko-KR" altLang="en-US" dirty="0"/>
              <a:t> 파악에 중점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▷ 목표</a:t>
            </a:r>
            <a:r>
              <a:rPr lang="en-US" altLang="ko-KR" dirty="0"/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팀별 전력분석을 위한 전력지수 알고리즘 제시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전력분석 모델을 통한 경기력 향상 및 팀 승리 적중률 상승</a:t>
            </a:r>
            <a:r>
              <a:rPr lang="en-US" altLang="ko-KR" dirty="0"/>
              <a:t> 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4DF500-AB19-476E-8E64-9007567B4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09" y="1028698"/>
            <a:ext cx="1540888" cy="468124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D9F869-9435-4E8A-85BE-AA9CB376FC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7" y="5703446"/>
            <a:ext cx="10044118" cy="981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CB886E-7261-42E4-8669-1FA7B211EA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549" y="860819"/>
            <a:ext cx="1474754" cy="1168277"/>
          </a:xfrm>
          <a:prstGeom prst="rect">
            <a:avLst/>
          </a:prstGeom>
        </p:spPr>
      </p:pic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DCD66680-C4DE-48AF-8A8F-9AA44BE746F5}"/>
              </a:ext>
            </a:extLst>
          </p:cNvPr>
          <p:cNvSpPr/>
          <p:nvPr/>
        </p:nvSpPr>
        <p:spPr>
          <a:xfrm>
            <a:off x="9688548" y="2227533"/>
            <a:ext cx="1474754" cy="2684834"/>
          </a:xfrm>
          <a:prstGeom prst="upArrow">
            <a:avLst/>
          </a:prstGeom>
          <a:solidFill>
            <a:srgbClr val="FFE7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전력지수</a:t>
            </a:r>
          </a:p>
        </p:txBody>
      </p:sp>
    </p:spTree>
    <p:extLst>
      <p:ext uri="{BB962C8B-B14F-4D97-AF65-F5344CB8AC3E}">
        <p14:creationId xmlns:p14="http://schemas.microsoft.com/office/powerpoint/2010/main" val="3415009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1008636" y="2710639"/>
            <a:ext cx="10191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300" dirty="0">
                <a:solidFill>
                  <a:srgbClr val="004169"/>
                </a:solidFill>
                <a:latin typeface="+mn-ea"/>
              </a:rPr>
              <a:t>2. </a:t>
            </a:r>
            <a:r>
              <a:rPr lang="ko-KR" altLang="en-US" sz="6000" spc="300" dirty="0">
                <a:solidFill>
                  <a:srgbClr val="004169"/>
                </a:solidFill>
                <a:latin typeface="+mn-ea"/>
              </a:rPr>
              <a:t>데이터 개요</a:t>
            </a:r>
            <a:endParaRPr lang="ko-KR" altLang="en-US" sz="6000" dirty="0">
              <a:solidFill>
                <a:srgbClr val="004169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D3C550-5706-442A-BF11-6238EAE399A9}"/>
              </a:ext>
            </a:extLst>
          </p:cNvPr>
          <p:cNvSpPr/>
          <p:nvPr/>
        </p:nvSpPr>
        <p:spPr>
          <a:xfrm>
            <a:off x="333372" y="5495929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5387A1FA-E678-43E9-9669-BE266B0D2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1C4B80F-A11A-4BE7-ACF9-396C5343E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6A16B8AB-5941-4089-9E2B-2582B9865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77303A5-CF3C-4E5A-9D38-4A86EC5FB06C}"/>
              </a:ext>
            </a:extLst>
          </p:cNvPr>
          <p:cNvSpPr/>
          <p:nvPr/>
        </p:nvSpPr>
        <p:spPr>
          <a:xfrm rot="10800000">
            <a:off x="0" y="0"/>
            <a:ext cx="12192000" cy="144906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773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1" y="144907"/>
            <a:ext cx="10358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1) 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야구데이터 정의</a:t>
            </a:r>
            <a:endParaRPr lang="ko-KR" altLang="en-US" sz="4400" dirty="0">
              <a:solidFill>
                <a:srgbClr val="004169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002450-3994-41B7-8CDB-65340819C716}"/>
              </a:ext>
            </a:extLst>
          </p:cNvPr>
          <p:cNvSpPr/>
          <p:nvPr/>
        </p:nvSpPr>
        <p:spPr>
          <a:xfrm rot="10800000">
            <a:off x="0" y="0"/>
            <a:ext cx="12192000" cy="144906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5387A1FA-E678-43E9-9669-BE266B0D2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1C4B80F-A11A-4BE7-ACF9-396C5343E3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6A16B8AB-5941-4089-9E2B-2582B98657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66594C4-6C4E-49EE-925E-6A659B5F75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106" y="895328"/>
            <a:ext cx="7408968" cy="516950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1AEBD0-03E7-4898-94D8-03E810FE140F}"/>
              </a:ext>
            </a:extLst>
          </p:cNvPr>
          <p:cNvSpPr txBox="1"/>
          <p:nvPr/>
        </p:nvSpPr>
        <p:spPr>
          <a:xfrm>
            <a:off x="334973" y="2000812"/>
            <a:ext cx="218188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일반인 </a:t>
            </a:r>
            <a:r>
              <a:rPr lang="ko-KR" altLang="en-US" dirty="0" err="1"/>
              <a:t>야구볼</a:t>
            </a:r>
            <a:r>
              <a:rPr lang="ko-KR" altLang="en-US" dirty="0"/>
              <a:t> 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알아야할 </a:t>
            </a:r>
            <a:r>
              <a:rPr lang="ko-KR" altLang="en-US" dirty="0" err="1"/>
              <a:t>스탯들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5531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EFC35D9-A3CC-488F-8B7D-B75207758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"/>
          <a:stretch/>
        </p:blipFill>
        <p:spPr>
          <a:xfrm>
            <a:off x="7984052" y="890818"/>
            <a:ext cx="3613472" cy="436681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1" y="144907"/>
            <a:ext cx="10358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300" dirty="0">
                <a:solidFill>
                  <a:srgbClr val="004169"/>
                </a:solidFill>
                <a:latin typeface="+mn-ea"/>
              </a:rPr>
              <a:t>1) </a:t>
            </a:r>
            <a:r>
              <a:rPr lang="ko-KR" altLang="en-US" sz="4400" spc="300" dirty="0">
                <a:solidFill>
                  <a:srgbClr val="004169"/>
                </a:solidFill>
                <a:latin typeface="+mn-ea"/>
              </a:rPr>
              <a:t>야구데이터 정의</a:t>
            </a:r>
            <a:endParaRPr lang="ko-KR" altLang="en-US" sz="4400" dirty="0">
              <a:solidFill>
                <a:srgbClr val="004169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002450-3994-41B7-8CDB-65340819C716}"/>
              </a:ext>
            </a:extLst>
          </p:cNvPr>
          <p:cNvSpPr/>
          <p:nvPr/>
        </p:nvSpPr>
        <p:spPr>
          <a:xfrm rot="10800000">
            <a:off x="0" y="0"/>
            <a:ext cx="12192000" cy="144906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5387A1FA-E678-43E9-9669-BE266B0D2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1C4B80F-A11A-4BE7-ACF9-396C5343E3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6A16B8AB-5941-4089-9E2B-2582B98657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029228-3078-41BE-BE79-3FC9FFDED4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/>
          <a:stretch/>
        </p:blipFill>
        <p:spPr>
          <a:xfrm>
            <a:off x="2542152" y="890818"/>
            <a:ext cx="5433772" cy="52792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6AC6F4-F63A-4032-9FE6-69778F1B0285}"/>
              </a:ext>
            </a:extLst>
          </p:cNvPr>
          <p:cNvSpPr txBox="1"/>
          <p:nvPr/>
        </p:nvSpPr>
        <p:spPr>
          <a:xfrm>
            <a:off x="484090" y="959188"/>
            <a:ext cx="218188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KBO </a:t>
            </a:r>
            <a:r>
              <a:rPr lang="ko-KR" altLang="en-US" dirty="0"/>
              <a:t>야구 기록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791E7D1-97C9-4D8C-9CBF-6BC57E1994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2924132"/>
              </p:ext>
            </p:extLst>
          </p:nvPr>
        </p:nvGraphicFramePr>
        <p:xfrm>
          <a:off x="970185" y="4631681"/>
          <a:ext cx="10251630" cy="1584960"/>
        </p:xfrm>
        <a:graphic>
          <a:graphicData uri="http://schemas.openxmlformats.org/drawingml/2006/table">
            <a:tbl>
              <a:tblPr firstRow="1" firstCol="1" lastRow="1">
                <a:tableStyleId>{5C22544A-7EE6-4342-B048-85BDC9FD1C3A}</a:tableStyleId>
              </a:tblPr>
              <a:tblGrid>
                <a:gridCol w="1139070">
                  <a:extLst>
                    <a:ext uri="{9D8B030D-6E8A-4147-A177-3AD203B41FA5}">
                      <a16:colId xmlns:a16="http://schemas.microsoft.com/office/drawing/2014/main" val="2799560905"/>
                    </a:ext>
                  </a:extLst>
                </a:gridCol>
                <a:gridCol w="1139070">
                  <a:extLst>
                    <a:ext uri="{9D8B030D-6E8A-4147-A177-3AD203B41FA5}">
                      <a16:colId xmlns:a16="http://schemas.microsoft.com/office/drawing/2014/main" val="409374429"/>
                    </a:ext>
                  </a:extLst>
                </a:gridCol>
                <a:gridCol w="1139070">
                  <a:extLst>
                    <a:ext uri="{9D8B030D-6E8A-4147-A177-3AD203B41FA5}">
                      <a16:colId xmlns:a16="http://schemas.microsoft.com/office/drawing/2014/main" val="3410250531"/>
                    </a:ext>
                  </a:extLst>
                </a:gridCol>
                <a:gridCol w="1139070">
                  <a:extLst>
                    <a:ext uri="{9D8B030D-6E8A-4147-A177-3AD203B41FA5}">
                      <a16:colId xmlns:a16="http://schemas.microsoft.com/office/drawing/2014/main" val="1832006195"/>
                    </a:ext>
                  </a:extLst>
                </a:gridCol>
                <a:gridCol w="1139070">
                  <a:extLst>
                    <a:ext uri="{9D8B030D-6E8A-4147-A177-3AD203B41FA5}">
                      <a16:colId xmlns:a16="http://schemas.microsoft.com/office/drawing/2014/main" val="1286360643"/>
                    </a:ext>
                  </a:extLst>
                </a:gridCol>
                <a:gridCol w="1139070">
                  <a:extLst>
                    <a:ext uri="{9D8B030D-6E8A-4147-A177-3AD203B41FA5}">
                      <a16:colId xmlns:a16="http://schemas.microsoft.com/office/drawing/2014/main" val="3668738557"/>
                    </a:ext>
                  </a:extLst>
                </a:gridCol>
                <a:gridCol w="1139070">
                  <a:extLst>
                    <a:ext uri="{9D8B030D-6E8A-4147-A177-3AD203B41FA5}">
                      <a16:colId xmlns:a16="http://schemas.microsoft.com/office/drawing/2014/main" val="3662836075"/>
                    </a:ext>
                  </a:extLst>
                </a:gridCol>
                <a:gridCol w="1139070">
                  <a:extLst>
                    <a:ext uri="{9D8B030D-6E8A-4147-A177-3AD203B41FA5}">
                      <a16:colId xmlns:a16="http://schemas.microsoft.com/office/drawing/2014/main" val="3560997269"/>
                    </a:ext>
                  </a:extLst>
                </a:gridCol>
                <a:gridCol w="1139070">
                  <a:extLst>
                    <a:ext uri="{9D8B030D-6E8A-4147-A177-3AD203B41FA5}">
                      <a16:colId xmlns:a16="http://schemas.microsoft.com/office/drawing/2014/main" val="2869505448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row × col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>
                          <a:effectLst/>
                        </a:rPr>
                        <a:t>팀명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>
                          <a:effectLst/>
                        </a:rPr>
                        <a:t>경기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>
                          <a:effectLst/>
                        </a:rPr>
                        <a:t>선수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>
                          <a:effectLst/>
                        </a:rPr>
                        <a:t>팀투수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>
                          <a:effectLst/>
                        </a:rPr>
                        <a:t>팀타자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>
                          <a:effectLst/>
                        </a:rPr>
                        <a:t>개인투수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>
                          <a:effectLst/>
                        </a:rPr>
                        <a:t>개인타자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>
                          <a:effectLst/>
                        </a:rPr>
                        <a:t>등록선수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</a:rPr>
                        <a:t>일자별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590465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>
                          <a:effectLst/>
                        </a:rPr>
                        <a:t>2016</a:t>
                      </a:r>
                      <a:r>
                        <a:rPr lang="ko-KR" altLang="en-US" sz="1100" u="none" strike="noStrike">
                          <a:effectLst/>
                        </a:rPr>
                        <a:t>년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10 × 2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720 × 7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675 × 7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1440× 34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1440× 28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6413 × 38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18648 × 31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122985 × 4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0867350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>
                          <a:effectLst/>
                        </a:rPr>
                        <a:t>2017</a:t>
                      </a:r>
                      <a:r>
                        <a:rPr lang="ko-KR" altLang="en-US" sz="1100" u="none" strike="noStrike">
                          <a:effectLst/>
                        </a:rPr>
                        <a:t>년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10 × 2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720 × 7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661 × 7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1440× 34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1440× 28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6031 × 38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18513 × 31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118871 × 4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3836826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>
                          <a:effectLst/>
                        </a:rPr>
                        <a:t>2018</a:t>
                      </a:r>
                      <a:r>
                        <a:rPr lang="ko-KR" altLang="en-US" sz="1100" u="none" strike="noStrike">
                          <a:effectLst/>
                        </a:rPr>
                        <a:t>년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10 × 2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720 × 7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652 × 7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1440× 34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1440× 28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6258 × 38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18224 × 31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116243 × 4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3959073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>
                          <a:effectLst/>
                        </a:rPr>
                        <a:t>2019</a:t>
                      </a:r>
                      <a:r>
                        <a:rPr lang="ko-KR" altLang="en-US" sz="1100" u="none" strike="noStrike">
                          <a:effectLst/>
                        </a:rPr>
                        <a:t>년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10 × 2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720 × 7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656 × 7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1440× 34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1440× 28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6215 × 38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17621 × 31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116672 × 4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8241189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>
                          <a:effectLst/>
                        </a:rPr>
                        <a:t>2020</a:t>
                      </a:r>
                      <a:r>
                        <a:rPr lang="ko-KR" altLang="en-US" sz="1100" u="none" strike="noStrike">
                          <a:effectLst/>
                        </a:rPr>
                        <a:t>년 </a:t>
                      </a:r>
                      <a:r>
                        <a:rPr lang="en-US" altLang="ko-KR" sz="1100" u="none" strike="noStrike" baseline="30000">
                          <a:effectLst/>
                        </a:rPr>
                        <a:t>1)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10 × 2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320 × 7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627 × 7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640× 34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640× 28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2887 × 38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8060 × 31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45560 × 4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83864477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>
                          <a:effectLst/>
                        </a:rPr>
                        <a:t>계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50 × 2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3200 × 7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3271 × 7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6400 × 34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6400 × 28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27804 × 38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81066 × 31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520331 × 4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1346371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BAED121-A528-4B1F-A32E-3F18423715D4}"/>
              </a:ext>
            </a:extLst>
          </p:cNvPr>
          <p:cNvSpPr txBox="1"/>
          <p:nvPr/>
        </p:nvSpPr>
        <p:spPr>
          <a:xfrm>
            <a:off x="841855" y="6223965"/>
            <a:ext cx="62579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>
              <a:spcBef>
                <a:spcPts val="0"/>
              </a:spcBef>
              <a:spcAft>
                <a:spcPts val="0"/>
              </a:spcAft>
            </a:pPr>
            <a:r>
              <a:rPr lang="ko-KR" altLang="en-US" sz="900" u="none" strike="noStrike" dirty="0">
                <a:effectLst/>
              </a:rPr>
              <a:t>*</a:t>
            </a:r>
            <a:r>
              <a:rPr lang="en-US" altLang="ko-KR" sz="900" u="none" strike="noStrike" dirty="0">
                <a:effectLst/>
              </a:rPr>
              <a:t>1) 2020.07.19</a:t>
            </a:r>
            <a:r>
              <a:rPr lang="ko-KR" altLang="en-US" sz="900" u="none" strike="noStrike" dirty="0">
                <a:effectLst/>
              </a:rPr>
              <a:t>일까지의 경기</a:t>
            </a:r>
            <a:endParaRPr lang="ko-KR" altLang="en-US" b="0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871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1195</TotalTime>
  <Words>1256</Words>
  <Application>Microsoft Office PowerPoint</Application>
  <PresentationFormat>와이드스크린</PresentationFormat>
  <Paragraphs>249</Paragraphs>
  <Slides>32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G마켓 산스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LG</dc:creator>
  <cp:lastModifiedBy>이나원</cp:lastModifiedBy>
  <cp:revision>85</cp:revision>
  <dcterms:created xsi:type="dcterms:W3CDTF">2020-07-22T03:16:09Z</dcterms:created>
  <dcterms:modified xsi:type="dcterms:W3CDTF">2020-08-22T00:57:16Z</dcterms:modified>
</cp:coreProperties>
</file>